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46"/>
  </p:notesMasterIdLst>
  <p:sldIdLst>
    <p:sldId id="262" r:id="rId2"/>
    <p:sldId id="263" r:id="rId3"/>
    <p:sldId id="325" r:id="rId4"/>
    <p:sldId id="326" r:id="rId5"/>
    <p:sldId id="327" r:id="rId6"/>
    <p:sldId id="328" r:id="rId7"/>
    <p:sldId id="329" r:id="rId8"/>
    <p:sldId id="294" r:id="rId9"/>
    <p:sldId id="271" r:id="rId10"/>
    <p:sldId id="320" r:id="rId11"/>
    <p:sldId id="323" r:id="rId12"/>
    <p:sldId id="324" r:id="rId13"/>
    <p:sldId id="322" r:id="rId14"/>
    <p:sldId id="283" r:id="rId15"/>
    <p:sldId id="270" r:id="rId16"/>
    <p:sldId id="296" r:id="rId17"/>
    <p:sldId id="295" r:id="rId18"/>
    <p:sldId id="269" r:id="rId19"/>
    <p:sldId id="272" r:id="rId20"/>
    <p:sldId id="321" r:id="rId21"/>
    <p:sldId id="266" r:id="rId22"/>
    <p:sldId id="284" r:id="rId23"/>
    <p:sldId id="285" r:id="rId24"/>
    <p:sldId id="273" r:id="rId25"/>
    <p:sldId id="274" r:id="rId26"/>
    <p:sldId id="264" r:id="rId27"/>
    <p:sldId id="281" r:id="rId28"/>
    <p:sldId id="333" r:id="rId29"/>
    <p:sldId id="268" r:id="rId30"/>
    <p:sldId id="282" r:id="rId31"/>
    <p:sldId id="267" r:id="rId32"/>
    <p:sldId id="291" r:id="rId33"/>
    <p:sldId id="292" r:id="rId34"/>
    <p:sldId id="331" r:id="rId35"/>
    <p:sldId id="332" r:id="rId36"/>
    <p:sldId id="319" r:id="rId37"/>
    <p:sldId id="275" r:id="rId38"/>
    <p:sldId id="287" r:id="rId39"/>
    <p:sldId id="288" r:id="rId40"/>
    <p:sldId id="297" r:id="rId41"/>
    <p:sldId id="298" r:id="rId42"/>
    <p:sldId id="289" r:id="rId43"/>
    <p:sldId id="278" r:id="rId44"/>
    <p:sldId id="279" r:id="rId4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99328A7-D403-4841-BCC5-617997EF0B9A}">
          <p14:sldIdLst>
            <p14:sldId id="262"/>
            <p14:sldId id="263"/>
          </p14:sldIdLst>
        </p14:section>
        <p14:section name="Comparing cutoff methods" id="{8B6D955A-5620-5D44-BBB5-32491B74A4C6}">
          <p14:sldIdLst>
            <p14:sldId id="325"/>
            <p14:sldId id="326"/>
            <p14:sldId id="327"/>
            <p14:sldId id="328"/>
            <p14:sldId id="329"/>
          </p14:sldIdLst>
        </p14:section>
        <p14:section name="Sensitivity and specificity" id="{FEE59E12-2526-8E44-9ECC-6023D1057B82}">
          <p14:sldIdLst>
            <p14:sldId id="294"/>
            <p14:sldId id="271"/>
            <p14:sldId id="320"/>
            <p14:sldId id="323"/>
            <p14:sldId id="324"/>
            <p14:sldId id="322"/>
            <p14:sldId id="283"/>
            <p14:sldId id="270"/>
            <p14:sldId id="296"/>
            <p14:sldId id="295"/>
          </p14:sldIdLst>
        </p14:section>
        <p14:section name="ROC curves" id="{F6B08570-EA1C-5848-A156-EA6690246DB7}">
          <p14:sldIdLst>
            <p14:sldId id="269"/>
            <p14:sldId id="272"/>
            <p14:sldId id="321"/>
            <p14:sldId id="266"/>
            <p14:sldId id="284"/>
            <p14:sldId id="285"/>
            <p14:sldId id="273"/>
            <p14:sldId id="274"/>
          </p14:sldIdLst>
        </p14:section>
        <p14:section name="Mean + SD" id="{B0462169-DDC4-3843-B3A5-08DAF70323F3}">
          <p14:sldIdLst>
            <p14:sldId id="264"/>
            <p14:sldId id="281"/>
            <p14:sldId id="333"/>
            <p14:sldId id="268"/>
            <p14:sldId id="282"/>
            <p14:sldId id="267"/>
            <p14:sldId id="291"/>
            <p14:sldId id="292"/>
            <p14:sldId id="331"/>
            <p14:sldId id="332"/>
            <p14:sldId id="319"/>
          </p14:sldIdLst>
        </p14:section>
        <p14:section name="Mixture models" id="{182F2A2D-127B-6E48-8476-4A0E87A2B4CC}">
          <p14:sldIdLst>
            <p14:sldId id="275"/>
            <p14:sldId id="287"/>
            <p14:sldId id="288"/>
            <p14:sldId id="297"/>
            <p14:sldId id="298"/>
            <p14:sldId id="289"/>
            <p14:sldId id="278"/>
          </p14:sldIdLst>
        </p14:section>
        <p14:section name="Conclusion" id="{D32F214A-CA1A-8241-ADFF-DC091441CA2C}">
          <p14:sldIdLst>
            <p14:sldId id="27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1CE0FB90-2441-19E3-AE87-5EC9058FFAEA}" name="Sarah Lapidus" initials="" userId="S::slapidu1@jh.edu::c89f8e94-d9ee-4a70-8f0d-d05c80a5c9d2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AB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40"/>
    <p:restoredTop sz="90561"/>
  </p:normalViewPr>
  <p:slideViewPr>
    <p:cSldViewPr snapToGrid="0">
      <p:cViewPr>
        <p:scale>
          <a:sx n="110" d="100"/>
          <a:sy n="110" d="100"/>
        </p:scale>
        <p:origin x="600" y="280"/>
      </p:cViewPr>
      <p:guideLst/>
    </p:cSldViewPr>
  </p:slideViewPr>
  <p:outlineViewPr>
    <p:cViewPr>
      <p:scale>
        <a:sx n="33" d="100"/>
        <a:sy n="33" d="100"/>
      </p:scale>
      <p:origin x="0" y="-1092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60" d="100"/>
        <a:sy n="16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microsoft.com/office/2018/10/relationships/authors" Target="author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0EBD97-50EF-EF40-B6C8-8EEC5922A707}" type="datetimeFigureOut">
              <a:rPr lang="en-US" smtClean="0"/>
              <a:t>5/6/25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E36A33-5D10-324E-A65B-FF977BDFFC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8126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edrxiv.org/content/10.1101/2024.04.26.24306413v1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edrxiv.org/content/10.1101/2024.04.26.24306413v1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E36A33-5D10-324E-A65B-FF977BDFFC7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8720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Pretty good sensitivity and specificity based on this cutoff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Youden’s Index = TPR – FPR 0.933 – 0 = 0.933 (max is 1) 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E36A33-5D10-324E-A65B-FF977BDFFC7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4042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Advantage: only  requires negative controls, which may be easier to obtain than positive controls, especially for rare diseases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E36A33-5D10-324E-A65B-FF977BDFFC7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1915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data shows a simulated normal distribution. The curve models a normal distribution. Samples above the cutoff are shown in red and samples below the cutoff are shown in blue.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E36A33-5D10-324E-A65B-FF977BDFFC7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2467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A09DF6-A8EA-0EA5-51B5-5001A74C6A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4A3F131-3CD8-A9B2-B798-BC00FC4D73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5EC1029-BA82-497E-50B3-0BB79D4AC6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Advantage: only  requires negative controls, which may be easier to obtain than positive controls, especially for rare diseases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CA9B94-A435-FAA3-6B46-7680BD5C5EA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E36A33-5D10-324E-A65B-FF977BDFFC7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7567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42950" marR="0" lvl="1" indent="-285750">
              <a:lnSpc>
                <a:spcPct val="115000"/>
              </a:lnSpc>
              <a:buFont typeface="Courier New" panose="02070309020205020404" pitchFamily="49" charset="0"/>
              <a:buChar char="o"/>
            </a:pP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Advantages</a:t>
            </a:r>
          </a:p>
          <a:p>
            <a:pPr marL="1143000" marR="0" lvl="2" indent="-228600">
              <a:lnSpc>
                <a:spcPct val="115000"/>
              </a:lnSpc>
              <a:spcAft>
                <a:spcPts val="800"/>
              </a:spcAft>
              <a:buFont typeface="Wingdings" pitchFamily="2" charset="2"/>
              <a:buChar char=""/>
            </a:pP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Simple to implement</a:t>
            </a:r>
          </a:p>
          <a:p>
            <a:pPr marL="0" marR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 </a:t>
            </a:r>
          </a:p>
          <a:p>
            <a:pPr marL="742950" marR="0" lvl="1" indent="-285750">
              <a:lnSpc>
                <a:spcPct val="115000"/>
              </a:lnSpc>
              <a:buFont typeface="Courier New" panose="02070309020205020404" pitchFamily="49" charset="0"/>
              <a:buChar char="o"/>
            </a:pP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Disadvantages</a:t>
            </a:r>
          </a:p>
          <a:p>
            <a:pPr marL="1143000" marR="0" lvl="2" indent="-228600">
              <a:lnSpc>
                <a:spcPct val="115000"/>
              </a:lnSpc>
              <a:buFont typeface="Wingdings" pitchFamily="2" charset="2"/>
              <a:buChar char=""/>
            </a:pP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Only works if controls are normally distributed, or could have larger numbers above cutoff by chance</a:t>
            </a:r>
          </a:p>
          <a:p>
            <a:pPr marL="1143000" marR="0" lvl="2" indent="-228600">
              <a:lnSpc>
                <a:spcPct val="115000"/>
              </a:lnSpc>
              <a:spcAft>
                <a:spcPts val="800"/>
              </a:spcAft>
              <a:buFont typeface="Wingdings" pitchFamily="2" charset="2"/>
              <a:buChar char=""/>
            </a:pP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Requires negative controls to be comparable to true negative samples in population</a:t>
            </a:r>
          </a:p>
          <a:p>
            <a:pPr>
              <a:buNone/>
            </a:pPr>
            <a:r>
              <a:rPr lang="en-US" sz="12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Could result in false negatives if there is overlap between true positives and normal distribution of negatives</a:t>
            </a:r>
            <a:br>
              <a:rPr lang="en-US" sz="12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E36A33-5D10-324E-A65B-FF977BDFFC7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1866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1AFF2C-4B41-63E3-4FC6-2ED9F385A4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B5942A9-93E6-09F2-D9F4-6D2306712A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5CC8D15-F1F0-A07F-9494-737F04D028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42950" marR="0" lvl="1" indent="-285750">
              <a:lnSpc>
                <a:spcPct val="115000"/>
              </a:lnSpc>
              <a:buFont typeface="Courier New" panose="02070309020205020404" pitchFamily="49" charset="0"/>
              <a:buChar char="o"/>
            </a:pP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Advantages</a:t>
            </a:r>
          </a:p>
          <a:p>
            <a:pPr marL="1143000" marR="0" lvl="2" indent="-228600">
              <a:lnSpc>
                <a:spcPct val="115000"/>
              </a:lnSpc>
              <a:spcAft>
                <a:spcPts val="800"/>
              </a:spcAft>
              <a:buFont typeface="Wingdings" pitchFamily="2" charset="2"/>
              <a:buChar char=""/>
            </a:pP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Simple to implement</a:t>
            </a:r>
          </a:p>
          <a:p>
            <a:pPr marL="0" marR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 </a:t>
            </a:r>
          </a:p>
          <a:p>
            <a:pPr marL="742950" marR="0" lvl="1" indent="-285750">
              <a:lnSpc>
                <a:spcPct val="115000"/>
              </a:lnSpc>
              <a:buFont typeface="Courier New" panose="02070309020205020404" pitchFamily="49" charset="0"/>
              <a:buChar char="o"/>
            </a:pP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Disadvantages</a:t>
            </a:r>
          </a:p>
          <a:p>
            <a:pPr marL="1143000" marR="0" lvl="2" indent="-228600">
              <a:lnSpc>
                <a:spcPct val="115000"/>
              </a:lnSpc>
              <a:buFont typeface="Wingdings" pitchFamily="2" charset="2"/>
              <a:buChar char=""/>
            </a:pP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Only works if controls are normally distributed, or could have larger numbers above cutoff by chance</a:t>
            </a:r>
          </a:p>
          <a:p>
            <a:pPr marL="1143000" marR="0" lvl="2" indent="-228600">
              <a:lnSpc>
                <a:spcPct val="115000"/>
              </a:lnSpc>
              <a:spcAft>
                <a:spcPts val="800"/>
              </a:spcAft>
              <a:buFont typeface="Wingdings" pitchFamily="2" charset="2"/>
              <a:buChar char=""/>
            </a:pP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Requires negative controls to be comparable to true negative samples in population</a:t>
            </a:r>
          </a:p>
          <a:p>
            <a:pPr>
              <a:buNone/>
            </a:pPr>
            <a:r>
              <a:rPr lang="en-US" sz="12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Could result in false negatives if there is overlap between true positives and normal distribution of negatives</a:t>
            </a:r>
            <a:br>
              <a:rPr lang="en-US" sz="12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2D1FA6-F6D8-0CC8-3CC4-C679E2FD6C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E36A33-5D10-324E-A65B-FF977BDFFC7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3637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42950" marR="0" lvl="1" indent="-285750">
              <a:lnSpc>
                <a:spcPct val="115000"/>
              </a:lnSpc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en-US" sz="1200" b="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Untransformed and log scale both look pretty good. There’s generally little downside to doing a log transformation </a:t>
            </a:r>
          </a:p>
          <a:p>
            <a:pPr marL="742950" marR="0" lvl="1" indent="-285750">
              <a:lnSpc>
                <a:spcPct val="115000"/>
              </a:lnSpc>
              <a:spcAft>
                <a:spcPts val="800"/>
              </a:spcAft>
              <a:buFont typeface="Courier New" panose="02070309020205020404" pitchFamily="49" charset="0"/>
              <a:buChar char="o"/>
            </a:pPr>
            <a:endParaRPr lang="en-US" sz="1200" b="1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15000"/>
              </a:lnSpc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en-US" sz="12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 code demo</a:t>
            </a: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</a:t>
            </a:r>
          </a:p>
          <a:p>
            <a:pPr marL="457200" marR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12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neg_controls</a:t>
            </a: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&lt;- </a:t>
            </a:r>
            <a:r>
              <a:rPr lang="en-US" sz="12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dat$AntibodyLevel</a:t>
            </a: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[</a:t>
            </a:r>
            <a:r>
              <a:rPr lang="en-US" sz="12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dat$KnownStatus</a:t>
            </a: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== "Negative"]</a:t>
            </a:r>
          </a:p>
          <a:p>
            <a:pPr marL="457200" marR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cutoff_3sd &lt;- mean(</a:t>
            </a:r>
            <a:r>
              <a:rPr lang="en-US" sz="12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neg_controls</a:t>
            </a: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US" sz="12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na.rm</a:t>
            </a: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= TRUE) + 3 * </a:t>
            </a:r>
            <a:r>
              <a:rPr lang="en-US" sz="12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sd</a:t>
            </a: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(</a:t>
            </a:r>
            <a:r>
              <a:rPr lang="en-US" sz="12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neg_controls</a:t>
            </a: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US" sz="12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na.rm</a:t>
            </a: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= TRUE)</a:t>
            </a:r>
          </a:p>
          <a:p>
            <a:pPr marL="457200" marR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cutoff_5sd &lt;- mean(</a:t>
            </a:r>
            <a:r>
              <a:rPr lang="en-US" sz="12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neg_controls</a:t>
            </a: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US" sz="12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na.rm</a:t>
            </a: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= TRUE) + 5 * </a:t>
            </a:r>
            <a:r>
              <a:rPr lang="en-US" sz="12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sd</a:t>
            </a: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(</a:t>
            </a:r>
            <a:r>
              <a:rPr lang="en-US" sz="12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neg_controls</a:t>
            </a: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US" sz="12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na.rm</a:t>
            </a: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= TRUE)</a:t>
            </a:r>
          </a:p>
          <a:p>
            <a:pPr marL="457200" marR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print(cutoff_3sd)</a:t>
            </a:r>
          </a:p>
          <a:p>
            <a:pPr marL="457200" marR="0">
              <a:lnSpc>
                <a:spcPct val="115000"/>
              </a:lnSpc>
              <a:spcAft>
                <a:spcPts val="800"/>
              </a:spcAft>
            </a:pP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print(cutoff_5sd)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DE8F31-F47C-7544-95E0-5A2A5EBF283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1282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E36A33-5D10-324E-A65B-FF977BDFFC7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3278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Both have possible bimodal distributions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E36A33-5D10-324E-A65B-FF977BDFFC7C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68593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statistics show that bimodal distributions fit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E36A33-5D10-324E-A65B-FF977BDFFC7C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5812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We are going to go through other cutoff methods today, and there </a:t>
            </a:r>
            <a:r>
              <a:rPr lang="en-US" sz="12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isn</a:t>
            </a: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’ t always a clear cut answer for how to choose the method. It can depend on what controls you have available. Today we’ll focus on 4 methods: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294D4A-3C6D-3543-B453-E3C01732644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41348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Distribution is not bimodal. Bimodal distributions are best for FMM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E36A33-5D10-324E-A65B-FF977BDFFC7C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6768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DE8F31-F47C-7544-95E0-5A2A5EBF2833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41480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DE8F31-F47C-7544-95E0-5A2A5EBF2833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9369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E2AEA7-7FB5-8605-9B92-AF020D2901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7A7DC3B-B3E1-5F59-6114-5B7AEFA72F0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DF3B851-BB16-E237-8C72-24DB61FB54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www.medrxiv.org</a:t>
            </a:r>
            <a:r>
              <a:rPr lang="en-US" dirty="0"/>
              <a:t>/content/10.1101/2024.04.26.24306413v1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u="sng" kern="100" dirty="0">
                <a:solidFill>
                  <a:srgbClr val="467886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  <a:hlinkClick r:id="rId3"/>
              </a:rPr>
              <a:t>Investigation of the sero-epidemiology of vaccine preventable diseases and common viral infections in French populations using a multiplex serological assay</a:t>
            </a:r>
            <a:endParaRPr lang="en-US" sz="1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C1C4A1-F2A5-E1C9-5FA1-627422EFCE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294D4A-3C6D-3543-B453-E3C01732644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79799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CBB844-FBFF-B373-B1D5-CAE7D429DA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849C828-F054-0197-40BC-A7C9C9AC8D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B98889E-D7B4-9492-D38A-617B67C627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www.medrxiv.org</a:t>
            </a:r>
            <a:r>
              <a:rPr lang="en-US" dirty="0"/>
              <a:t>/content/10.1101/2024.04.26.24306413v1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u="sng" kern="100" dirty="0">
                <a:solidFill>
                  <a:srgbClr val="467886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  <a:hlinkClick r:id="rId3"/>
              </a:rPr>
              <a:t>Investigation of the sero-epidemiology of vaccine preventable diseases and common viral infections in French populations using a multiplex serological assay</a:t>
            </a:r>
            <a:endParaRPr lang="en-US" sz="1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76041C-0541-954A-BCF9-EF333ECCB35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294D4A-3C6D-3543-B453-E3C01732644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4475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294D4A-3C6D-3543-B453-E3C01732644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64479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294D4A-3C6D-3543-B453-E3C01732644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3684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E36A33-5D10-324E-A65B-FF977BDFFC7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0689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42950" marR="0" lvl="1" indent="-285750">
              <a:lnSpc>
                <a:spcPct val="115000"/>
              </a:lnSpc>
              <a:buFont typeface="Courier New" panose="02070309020205020404" pitchFamily="49" charset="0"/>
              <a:buChar char="o"/>
            </a:pP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Using a cutoff value of 500</a:t>
            </a:r>
            <a:r>
              <a:rPr lang="en-US" sz="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 </a:t>
            </a: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we can calculate the sensitivity and specificity:</a:t>
            </a:r>
          </a:p>
          <a:p>
            <a:pPr marL="1143000" marR="0" lvl="2" indent="-228600">
              <a:lnSpc>
                <a:spcPct val="115000"/>
              </a:lnSpc>
              <a:spcAft>
                <a:spcPts val="800"/>
              </a:spcAft>
              <a:buFont typeface="Wingdings" pitchFamily="2" charset="2"/>
              <a:buChar char=""/>
            </a:pP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 code: </a:t>
            </a:r>
          </a:p>
          <a:p>
            <a:pPr marL="0" marR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 </a:t>
            </a:r>
          </a:p>
          <a:p>
            <a:pPr marL="457200" marR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# Define cutoff value</a:t>
            </a:r>
          </a:p>
          <a:p>
            <a:pPr marL="457200" marR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12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cutoff_value</a:t>
            </a: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&lt;- 500</a:t>
            </a:r>
          </a:p>
          <a:p>
            <a:pPr marL="457200" marR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# Create </a:t>
            </a:r>
            <a:r>
              <a:rPr lang="en-US" sz="12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Seropos</a:t>
            </a: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variable based on MFI cutoff</a:t>
            </a:r>
          </a:p>
          <a:p>
            <a:pPr marL="457200" marR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12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dat$Seropos</a:t>
            </a: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&lt;- </a:t>
            </a:r>
            <a:r>
              <a:rPr lang="en-US" sz="12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ifelse</a:t>
            </a: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(</a:t>
            </a:r>
            <a:r>
              <a:rPr lang="en-US" sz="12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dat$MFI</a:t>
            </a: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&gt; </a:t>
            </a:r>
            <a:r>
              <a:rPr lang="en-US" sz="12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cutoff_value</a:t>
            </a: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1, 0)</a:t>
            </a:r>
          </a:p>
          <a:p>
            <a:pPr marL="457200" marR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 </a:t>
            </a:r>
          </a:p>
          <a:p>
            <a:pPr marL="457200" marR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# Calculate values for sensitivity and specificity</a:t>
            </a:r>
          </a:p>
          <a:p>
            <a:pPr marL="457200" marR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TP &lt;- sum(</a:t>
            </a:r>
            <a:r>
              <a:rPr lang="en-US" sz="12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dat$Seropos</a:t>
            </a: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== 1 &amp; </a:t>
            </a:r>
            <a:r>
              <a:rPr lang="en-US" sz="12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dat$Pos_control</a:t>
            </a: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== 1)  # True Positives</a:t>
            </a:r>
          </a:p>
          <a:p>
            <a:pPr marL="457200" marR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TN &lt;- sum(</a:t>
            </a:r>
            <a:r>
              <a:rPr lang="en-US" sz="12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dat$Seropos</a:t>
            </a: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== 0 &amp; </a:t>
            </a:r>
            <a:r>
              <a:rPr lang="en-US" sz="12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dat$Pos_control</a:t>
            </a: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== 0)  # True Negatives</a:t>
            </a:r>
          </a:p>
          <a:p>
            <a:pPr marL="457200" marR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FP &lt;- sum(</a:t>
            </a:r>
            <a:r>
              <a:rPr lang="en-US" sz="12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dat$Seropos</a:t>
            </a: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== 1 &amp; </a:t>
            </a:r>
            <a:r>
              <a:rPr lang="en-US" sz="12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dat$Pos_control</a:t>
            </a: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== 0)  # False Positives</a:t>
            </a:r>
          </a:p>
          <a:p>
            <a:pPr marL="457200" marR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FN &lt;- sum(</a:t>
            </a:r>
            <a:r>
              <a:rPr lang="en-US" sz="12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dat$Seropos</a:t>
            </a: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== 0 &amp; </a:t>
            </a:r>
            <a:r>
              <a:rPr lang="en-US" sz="12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dat$Pos_control</a:t>
            </a: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== 1)  # False Negatives</a:t>
            </a:r>
          </a:p>
          <a:p>
            <a:pPr marL="457200" marR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 </a:t>
            </a:r>
          </a:p>
          <a:p>
            <a:pPr marL="457200" marR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# Calculate Sensitivity and Specificity</a:t>
            </a:r>
          </a:p>
          <a:p>
            <a:pPr marL="457200" marR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Sensitivity &lt;- TP / (TP + FN)</a:t>
            </a:r>
          </a:p>
          <a:p>
            <a:pPr marL="457200" marR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Specificity &lt;- TN / (TN + FP)</a:t>
            </a:r>
          </a:p>
          <a:p>
            <a:pPr marL="457200" marR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 </a:t>
            </a:r>
          </a:p>
          <a:p>
            <a:pPr marL="457200" marR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# Print results</a:t>
            </a:r>
          </a:p>
          <a:p>
            <a:pPr marL="457200" marR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cat("True Positives:", TP, "\n")</a:t>
            </a:r>
          </a:p>
          <a:p>
            <a:pPr marL="457200" marR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cat("True Negatives:", TN, "\n")</a:t>
            </a:r>
          </a:p>
          <a:p>
            <a:pPr marL="457200" marR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cat("False Positives:", FP, "\n")</a:t>
            </a:r>
          </a:p>
          <a:p>
            <a:pPr marL="457200" marR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cat("False Negatives:", FN, "\n")</a:t>
            </a:r>
          </a:p>
          <a:p>
            <a:pPr marL="457200" marR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cat("Sensitivity:", round(Sensitivity, 3), "\n")</a:t>
            </a:r>
          </a:p>
          <a:p>
            <a:pPr marL="457200" marR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cat("Specificity:", round(Specificity, 3), "\n")</a:t>
            </a:r>
          </a:p>
          <a:p>
            <a:pPr marL="0" marR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 </a:t>
            </a:r>
            <a:r>
              <a:rPr lang="en-US" sz="1000" kern="100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Write R code in one chunk. I have a </a:t>
            </a:r>
            <a:r>
              <a:rPr lang="en-US" sz="1000" kern="100" dirty="0" err="1">
                <a:solidFill>
                  <a:srgbClr val="0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df</a:t>
            </a:r>
            <a:r>
              <a:rPr lang="en-US" sz="1000" kern="100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called </a:t>
            </a:r>
            <a:r>
              <a:rPr lang="en-US" sz="1000" kern="100" dirty="0" err="1">
                <a:solidFill>
                  <a:srgbClr val="0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dat</a:t>
            </a:r>
            <a:r>
              <a:rPr lang="en-US" sz="1000" kern="100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with variable </a:t>
            </a:r>
            <a:r>
              <a:rPr lang="en-US" sz="1000" kern="100" dirty="0" err="1">
                <a:solidFill>
                  <a:srgbClr val="0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Pos_control</a:t>
            </a:r>
            <a:r>
              <a:rPr lang="en-US" sz="1000" kern="100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with 1 for positive controls and 0 for negative controls. I also have variable called MFI with a range of MFI values. Include </a:t>
            </a:r>
            <a:r>
              <a:rPr lang="en-US" sz="1000" kern="100" dirty="0" err="1">
                <a:solidFill>
                  <a:srgbClr val="0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cutoff_value</a:t>
            </a:r>
            <a:r>
              <a:rPr lang="en-US" sz="1000" kern="100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&lt;- 500. Create a variable called </a:t>
            </a:r>
            <a:r>
              <a:rPr lang="en-US" sz="1000" kern="100" dirty="0" err="1">
                <a:solidFill>
                  <a:srgbClr val="0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Seropos</a:t>
            </a:r>
            <a:r>
              <a:rPr lang="en-US" sz="1000" kern="100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that is 1 if MFI &gt; </a:t>
            </a:r>
            <a:r>
              <a:rPr lang="en-US" sz="1000" kern="100" dirty="0" err="1">
                <a:solidFill>
                  <a:srgbClr val="0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cutoff_value</a:t>
            </a:r>
            <a:r>
              <a:rPr lang="en-US" sz="1000" kern="100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and 0 otherwise.</a:t>
            </a:r>
            <a:endParaRPr lang="en-US" sz="1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1000" kern="100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Then calculate the number of true positive, true negative,  false positive, and false negative from this </a:t>
            </a:r>
            <a:r>
              <a:rPr lang="en-US" sz="1000" kern="100" dirty="0" err="1">
                <a:solidFill>
                  <a:srgbClr val="0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df</a:t>
            </a:r>
            <a:r>
              <a:rPr lang="en-US" sz="1000" kern="100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 Then calculate Sensitivity and Specificity</a:t>
            </a:r>
            <a:endParaRPr lang="en-US" sz="1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15000"/>
              </a:lnSpc>
              <a:spcAft>
                <a:spcPts val="800"/>
              </a:spcAft>
            </a:pP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 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DE8F31-F47C-7544-95E0-5A2A5EBF283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251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E36A33-5D10-324E-A65B-FF977BDFFC7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8439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utoShape 2" descr="Home">
            <a:extLst>
              <a:ext uri="{FF2B5EF4-FFF2-40B4-BE49-F238E27FC236}">
                <a16:creationId xmlns:a16="http://schemas.microsoft.com/office/drawing/2014/main" id="{0AC141F3-5CF9-09AF-7275-B782E074C90F}"/>
              </a:ext>
            </a:extLst>
          </p:cNvPr>
          <p:cNvSpPr>
            <a:spLocks noChangeAspect="1" noChangeArrowheads="1"/>
          </p:cNvSpPr>
          <p:nvPr userDrawn="1"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0079890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3F1826-4679-C9A3-E40A-1F09916DBE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832167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45003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583829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38528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54508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73794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335025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03F803E-49D7-635D-E900-AD3350706772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9461385" y="6429987"/>
            <a:ext cx="936062" cy="37989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C3E41D1-D74A-E81D-B562-DA1F0D635094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10477750" y="6458419"/>
            <a:ext cx="1621762" cy="3305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6CF5B46-4FF1-B1B3-A086-74B86DDCE433}"/>
              </a:ext>
            </a:extLst>
          </p:cNvPr>
          <p:cNvSpPr/>
          <p:nvPr userDrawn="1"/>
        </p:nvSpPr>
        <p:spPr>
          <a:xfrm>
            <a:off x="-10274" y="6369111"/>
            <a:ext cx="12202274" cy="501650"/>
          </a:xfrm>
          <a:prstGeom prst="rect">
            <a:avLst/>
          </a:prstGeom>
          <a:solidFill>
            <a:srgbClr val="66ABE5">
              <a:alpha val="2690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B270565-CB32-C2F4-3F29-296E86D7278E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10480930" y="6462093"/>
            <a:ext cx="1621762" cy="330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1611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84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jpe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56AA83-3018-9F8F-528F-89CC66F7B57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Lecture 4</a:t>
            </a:r>
            <a:br>
              <a:rPr lang="en-US" sz="4000" dirty="0"/>
            </a:br>
            <a:r>
              <a:rPr lang="en-US" sz="4000" dirty="0"/>
              <a:t> Applying cutoffs for seropositivity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B6E2E0-2D58-C0D2-AA8B-7971B5E44E9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May 22, 2025</a:t>
            </a:r>
          </a:p>
          <a:p>
            <a:r>
              <a:rPr lang="en-US" dirty="0" err="1"/>
              <a:t>Seroanalytics</a:t>
            </a:r>
            <a:r>
              <a:rPr lang="en-US" dirty="0"/>
              <a:t> Training</a:t>
            </a:r>
            <a:br>
              <a:rPr lang="en-US" dirty="0"/>
            </a:br>
            <a:r>
              <a:rPr lang="en-US" dirty="0"/>
              <a:t>Blantyre, Malawi</a:t>
            </a:r>
          </a:p>
        </p:txBody>
      </p:sp>
    </p:spTree>
    <p:extLst>
      <p:ext uri="{BB962C8B-B14F-4D97-AF65-F5344CB8AC3E}">
        <p14:creationId xmlns:p14="http://schemas.microsoft.com/office/powerpoint/2010/main" val="106230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3C249-E32F-8B41-2F84-CB46B6D5D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2X2 table for ZIKA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80EE55-375C-04C5-B88F-6BC3AA0D52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917575"/>
          </a:xfrm>
        </p:spPr>
        <p:txBody>
          <a:bodyPr/>
          <a:lstStyle/>
          <a:p>
            <a:r>
              <a:rPr lang="en-US" dirty="0"/>
              <a:t>A 2x2 table is a way to summarize the numbers of TPs, FPs, TNs, and TPs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0D4E216-2959-F19B-E6C5-D86F6566DB87}"/>
              </a:ext>
            </a:extLst>
          </p:cNvPr>
          <p:cNvGraphicFramePr>
            <a:graphicFrameLocks noGrp="1"/>
          </p:cNvGraphicFramePr>
          <p:nvPr/>
        </p:nvGraphicFramePr>
        <p:xfrm>
          <a:off x="2152186" y="3311913"/>
          <a:ext cx="7370956" cy="18957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04801">
                  <a:extLst>
                    <a:ext uri="{9D8B030D-6E8A-4147-A177-3AD203B41FA5}">
                      <a16:colId xmlns:a16="http://schemas.microsoft.com/office/drawing/2014/main" val="1610809108"/>
                    </a:ext>
                  </a:extLst>
                </a:gridCol>
                <a:gridCol w="2067307">
                  <a:extLst>
                    <a:ext uri="{9D8B030D-6E8A-4147-A177-3AD203B41FA5}">
                      <a16:colId xmlns:a16="http://schemas.microsoft.com/office/drawing/2014/main" val="3207027330"/>
                    </a:ext>
                  </a:extLst>
                </a:gridCol>
                <a:gridCol w="1374354">
                  <a:extLst>
                    <a:ext uri="{9D8B030D-6E8A-4147-A177-3AD203B41FA5}">
                      <a16:colId xmlns:a16="http://schemas.microsoft.com/office/drawing/2014/main" val="4064368562"/>
                    </a:ext>
                  </a:extLst>
                </a:gridCol>
                <a:gridCol w="1524494">
                  <a:extLst>
                    <a:ext uri="{9D8B030D-6E8A-4147-A177-3AD203B41FA5}">
                      <a16:colId xmlns:a16="http://schemas.microsoft.com/office/drawing/2014/main" val="1771224322"/>
                    </a:ext>
                  </a:extLst>
                </a:gridCol>
              </a:tblGrid>
              <a:tr h="524147">
                <a:tc rowSpan="2" gridSpan="2"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ysClr val="windowText" lastClr="000000"/>
                          </a:solidFill>
                        </a:rPr>
                        <a:t>True disease status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4569563"/>
                  </a:ext>
                </a:extLst>
              </a:tr>
              <a:tr h="370840"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ysClr val="windowText" lastClr="000000"/>
                          </a:solidFill>
                        </a:rPr>
                        <a:t>Positive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ysClr val="windowText" lastClr="000000"/>
                          </a:solidFill>
                        </a:rPr>
                        <a:t>Negative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5555985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Serostatus</a:t>
                      </a:r>
                      <a:r>
                        <a:rPr lang="en-US" sz="2400" b="1" baseline="0" dirty="0"/>
                        <a:t> based on cutoff</a:t>
                      </a:r>
                      <a:endParaRPr lang="en-US" sz="2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ysClr val="windowText" lastClr="000000"/>
                          </a:solidFill>
                        </a:rPr>
                        <a:t>Seropositive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ysClr val="windowText" lastClr="000000"/>
                          </a:solidFill>
                        </a:rPr>
                        <a:t>28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ysClr val="windowText" lastClr="000000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674339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ysClr val="windowText" lastClr="000000"/>
                          </a:solidFill>
                        </a:rPr>
                        <a:t>Seronegative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ysClr val="windowText" lastClr="00000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ysClr val="windowText" lastClr="000000"/>
                          </a:solidFill>
                        </a:rPr>
                        <a:t>26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1831185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815F0117-50AB-F24F-477D-D58C9765991E}"/>
              </a:ext>
            </a:extLst>
          </p:cNvPr>
          <p:cNvSpPr txBox="1"/>
          <p:nvPr/>
        </p:nvSpPr>
        <p:spPr>
          <a:xfrm>
            <a:off x="10227026" y="4838328"/>
            <a:ext cx="2048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True negatives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558384-A920-A0C7-3EFD-F5E2BB521A9C}"/>
              </a:ext>
            </a:extLst>
          </p:cNvPr>
          <p:cNvSpPr txBox="1"/>
          <p:nvPr/>
        </p:nvSpPr>
        <p:spPr>
          <a:xfrm>
            <a:off x="10227026" y="4298595"/>
            <a:ext cx="2048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False positives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427395-0A9F-9EB9-D832-38744A7E8261}"/>
              </a:ext>
            </a:extLst>
          </p:cNvPr>
          <p:cNvSpPr txBox="1"/>
          <p:nvPr/>
        </p:nvSpPr>
        <p:spPr>
          <a:xfrm>
            <a:off x="4589373" y="3701994"/>
            <a:ext cx="2048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True positives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87A708B-4290-3020-099F-0AF3180CCDB8}"/>
              </a:ext>
            </a:extLst>
          </p:cNvPr>
          <p:cNvCxnSpPr>
            <a:cxnSpLocks/>
          </p:cNvCxnSpPr>
          <p:nvPr/>
        </p:nvCxnSpPr>
        <p:spPr>
          <a:xfrm flipH="1">
            <a:off x="9619127" y="5030120"/>
            <a:ext cx="571500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8562D7A-00B6-06BD-25EB-DFF21FA14A0E}"/>
              </a:ext>
            </a:extLst>
          </p:cNvPr>
          <p:cNvCxnSpPr>
            <a:cxnSpLocks/>
          </p:cNvCxnSpPr>
          <p:nvPr/>
        </p:nvCxnSpPr>
        <p:spPr>
          <a:xfrm flipH="1">
            <a:off x="9655526" y="4487000"/>
            <a:ext cx="571500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B816DDE-267F-876A-7BCA-72C9F2293DA8}"/>
              </a:ext>
            </a:extLst>
          </p:cNvPr>
          <p:cNvCxnSpPr>
            <a:cxnSpLocks/>
          </p:cNvCxnSpPr>
          <p:nvPr/>
        </p:nvCxnSpPr>
        <p:spPr>
          <a:xfrm>
            <a:off x="6183082" y="4027197"/>
            <a:ext cx="909094" cy="456064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42C9213-2906-5C35-9020-7CA7A4949107}"/>
              </a:ext>
            </a:extLst>
          </p:cNvPr>
          <p:cNvSpPr txBox="1"/>
          <p:nvPr/>
        </p:nvSpPr>
        <p:spPr>
          <a:xfrm>
            <a:off x="6392902" y="5633821"/>
            <a:ext cx="2048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False negatives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896878A-48D4-F910-9A50-CC1E7838FD96}"/>
              </a:ext>
            </a:extLst>
          </p:cNvPr>
          <p:cNvCxnSpPr>
            <a:cxnSpLocks/>
          </p:cNvCxnSpPr>
          <p:nvPr/>
        </p:nvCxnSpPr>
        <p:spPr>
          <a:xfrm flipV="1">
            <a:off x="7318452" y="5207660"/>
            <a:ext cx="0" cy="426161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1334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1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FD6721-2FEE-3204-100F-307E87F569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02EEAE-E6EC-C98F-A123-910B2E235C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/>
              <a:t>False positives and false negatives: which are worse?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EE8B51-6F1F-37B1-B4CA-CFC8B0CCF5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/>
              <a:t>When would we want to minimize false positives?</a:t>
            </a:r>
          </a:p>
          <a:p>
            <a:r>
              <a:rPr lang="en-US" sz="3200" dirty="0"/>
              <a:t>When would we want to minimize false negatives? </a:t>
            </a:r>
          </a:p>
        </p:txBody>
      </p:sp>
    </p:spTree>
    <p:extLst>
      <p:ext uri="{BB962C8B-B14F-4D97-AF65-F5344CB8AC3E}">
        <p14:creationId xmlns:p14="http://schemas.microsoft.com/office/powerpoint/2010/main" val="42734347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160EFC-C219-2180-8824-BCE1424C0C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4BFE2-6B97-7ABB-A102-DE1F8EB54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/>
              <a:t>False positives and false negatives: which are worse?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C7951B-A866-42A5-540C-EBB6FD63DF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/>
              <a:t>When would we want to minimize false positives?</a:t>
            </a:r>
          </a:p>
          <a:p>
            <a:pPr lvl="1"/>
            <a:r>
              <a:rPr lang="en-US" sz="2800" dirty="0"/>
              <a:t>Don’t want to overestimate exposure or immunity</a:t>
            </a:r>
          </a:p>
          <a:p>
            <a:pPr lvl="1"/>
            <a:r>
              <a:rPr lang="en-US" sz="2800" dirty="0"/>
              <a:t>Minimize unnecessary interventions</a:t>
            </a:r>
          </a:p>
          <a:p>
            <a:r>
              <a:rPr lang="en-US" sz="3200" dirty="0"/>
              <a:t>When would we want to minimize false negatives?</a:t>
            </a:r>
          </a:p>
          <a:p>
            <a:pPr lvl="1"/>
            <a:r>
              <a:rPr lang="en-US" sz="2800" dirty="0"/>
              <a:t>Don’t want to miss any cases (risk of further transmission) </a:t>
            </a:r>
          </a:p>
          <a:p>
            <a:pPr lvl="2"/>
            <a:r>
              <a:rPr lang="en-US" sz="2400" dirty="0" err="1"/>
              <a:t>Eg.</a:t>
            </a:r>
            <a:r>
              <a:rPr lang="en-US" sz="2400" dirty="0"/>
              <a:t> disease near elimination or in early outbreak</a:t>
            </a:r>
          </a:p>
          <a:p>
            <a:pPr lvl="1"/>
            <a:r>
              <a:rPr lang="en-US" sz="2800" dirty="0"/>
              <a:t>Underestimate disease burden</a:t>
            </a:r>
          </a:p>
        </p:txBody>
      </p:sp>
    </p:spTree>
    <p:extLst>
      <p:ext uri="{BB962C8B-B14F-4D97-AF65-F5344CB8AC3E}">
        <p14:creationId xmlns:p14="http://schemas.microsoft.com/office/powerpoint/2010/main" val="1474888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67B421-2C97-CF95-011D-82E101E2C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False positives and false negatives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D45933-61EF-C0BD-56B8-2EF8DDFE8E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In</a:t>
            </a:r>
            <a:r>
              <a:rPr lang="en-US" dirty="0"/>
              <a:t> other cases, false positives and false negatives may be equally bad. </a:t>
            </a:r>
          </a:p>
          <a:p>
            <a:r>
              <a:rPr lang="en-US" dirty="0"/>
              <a:t>Then we can choose to minimize the total number of false positives and false negatives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8091719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0682DD-90F3-670E-49A9-F5CCDC179F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97E21-5346-3456-7453-A5AF6940F5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Sensitivity and specificity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FF9293-818E-6310-2486-D2A5E0941D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5000"/>
              </a:lnSpc>
              <a:spcBef>
                <a:spcPts val="0"/>
              </a:spcBef>
            </a:pPr>
            <a:r>
              <a:rPr lang="en-US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</a:t>
            </a:r>
            <a:r>
              <a:rPr lang="en-US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ensitivity and specificity use </a:t>
            </a:r>
            <a:r>
              <a:rPr lang="en-US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false positives and false negatives to </a:t>
            </a:r>
            <a:r>
              <a:rPr lang="en-US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measure the accuracy of diagnostic tests</a:t>
            </a:r>
          </a:p>
          <a:p>
            <a:pPr>
              <a:lnSpc>
                <a:spcPct val="115000"/>
              </a:lnSpc>
              <a:spcBef>
                <a:spcPts val="0"/>
              </a:spcBef>
            </a:pPr>
            <a:r>
              <a:rPr lang="en-US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In </a:t>
            </a:r>
            <a:r>
              <a:rPr lang="en-US" kern="100" dirty="0" err="1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</a:t>
            </a:r>
            <a:r>
              <a:rPr lang="en-US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erosurveillance</a:t>
            </a:r>
            <a:r>
              <a:rPr lang="en-US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sensitivity and specificity</a:t>
            </a:r>
            <a:r>
              <a:rPr lang="en-US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measure how well a cutoff accurately classifies people in the population as seronegative or seropositive</a:t>
            </a:r>
          </a:p>
          <a:p>
            <a:pPr>
              <a:spcBef>
                <a:spcPts val="0"/>
              </a:spcBef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8120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E8412-482C-D152-151B-D799D3F28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Sensitivity and specificity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E18115C-D83D-A7B4-1C0B-EF6626D690B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lnSpc>
                    <a:spcPct val="115000"/>
                  </a:lnSpc>
                  <a:buNone/>
                </a:pPr>
                <a:r>
                  <a:rPr lang="en-US" sz="2000" kern="1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Sensitivity is a measure of how many samples that should test positive actually do test positive.  </a:t>
                </a:r>
              </a:p>
              <a:p>
                <a:pPr marL="0" marR="0">
                  <a:lnSpc>
                    <a:spcPct val="115000"/>
                  </a:lnSpc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kern="1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𝑆𝑒𝑛𝑠𝑖𝑡𝑖𝑣𝑖𝑡𝑦</m:t>
                      </m:r>
                      <m:r>
                        <a:rPr lang="en-US" sz="2000" i="1" kern="1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 =</m:t>
                      </m:r>
                      <m:f>
                        <m:fPr>
                          <m:ctrlPr>
                            <a:rPr lang="en-US" sz="20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0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𝑇𝑟𝑢𝑒</m:t>
                          </m:r>
                          <m:r>
                            <a:rPr lang="en-US" sz="20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sz="20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𝑃𝑜𝑠𝑖𝑡𝑖𝑣𝑒𝑠</m:t>
                          </m:r>
                          <m:r>
                            <a:rPr lang="en-US" sz="20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US" sz="2000" i="1" kern="1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 kern="1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𝑇𝑃</m:t>
                              </m:r>
                            </m:e>
                          </m:d>
                        </m:num>
                        <m:den>
                          <m:r>
                            <a:rPr lang="en-US" sz="20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𝑇𝑟𝑢𝑒</m:t>
                          </m:r>
                          <m:r>
                            <a:rPr lang="en-US" sz="20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sz="20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𝑃𝑜𝑠𝑖𝑡𝑖𝑣𝑒𝑠</m:t>
                          </m:r>
                          <m:r>
                            <a:rPr lang="en-US" sz="20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 (</m:t>
                          </m:r>
                          <m:r>
                            <a:rPr lang="en-US" sz="20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𝑇𝑃</m:t>
                          </m:r>
                          <m:r>
                            <a:rPr lang="en-US" sz="20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) +</m:t>
                          </m:r>
                          <m:r>
                            <a:rPr lang="en-US" sz="20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𝐹𝑎𝑙𝑠𝑒</m:t>
                          </m:r>
                          <m:r>
                            <a:rPr lang="en-US" sz="20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sz="20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𝑁𝑒𝑔𝑎𝑡𝑖𝑣𝑒𝑠</m:t>
                          </m:r>
                          <m:r>
                            <a:rPr lang="en-US" sz="20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 (</m:t>
                          </m:r>
                          <m:r>
                            <a:rPr lang="en-US" sz="20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𝐹𝑁</m:t>
                          </m:r>
                          <m:r>
                            <a:rPr lang="en-US" sz="20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2000" kern="100" dirty="0"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marR="0">
                  <a:lnSpc>
                    <a:spcPct val="115000"/>
                  </a:lnSpc>
                  <a:spcAft>
                    <a:spcPts val="800"/>
                  </a:spcAft>
                  <a:buNone/>
                </a:pPr>
                <a:r>
                  <a:rPr lang="en-US" sz="2000" kern="1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Specificity is a measure of how many samples that should test negative actually do test negative.  </a:t>
                </a:r>
              </a:p>
              <a:p>
                <a:pPr marL="0" marR="0" indent="0">
                  <a:lnSpc>
                    <a:spcPct val="115000"/>
                  </a:lnSpc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kern="1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𝑆𝑝𝑒𝑐𝑖𝑓𝑖𝑐𝑖𝑡𝑦</m:t>
                      </m:r>
                      <m:r>
                        <a:rPr lang="en-US" sz="2000" i="1" kern="1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 =</m:t>
                      </m:r>
                      <m:f>
                        <m:fPr>
                          <m:ctrlPr>
                            <a:rPr lang="en-US" sz="20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0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𝑇𝑟𝑢𝑒</m:t>
                          </m:r>
                          <m:r>
                            <a:rPr lang="en-US" sz="20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sz="20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𝑁𝑒𝑔𝑎𝑡𝑖𝑣𝑒𝑠</m:t>
                          </m:r>
                          <m:r>
                            <a:rPr lang="en-US" sz="20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 (</m:t>
                          </m:r>
                          <m:r>
                            <a:rPr lang="en-US" sz="20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𝑇𝑁</m:t>
                          </m:r>
                          <m:r>
                            <a:rPr lang="en-US" sz="20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0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𝑇𝑟𝑢𝑒</m:t>
                          </m:r>
                          <m:r>
                            <a:rPr lang="en-US" sz="20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sz="20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𝑁𝑒𝑔𝑎𝑡𝑖𝑣𝑒𝑠</m:t>
                          </m:r>
                          <m:r>
                            <a:rPr lang="en-US" sz="20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 (</m:t>
                          </m:r>
                          <m:r>
                            <a:rPr lang="en-US" sz="20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𝑇𝑁</m:t>
                          </m:r>
                          <m:r>
                            <a:rPr lang="en-US" sz="20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) +</m:t>
                          </m:r>
                          <m:r>
                            <a:rPr lang="en-US" sz="20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𝐹𝑎𝑙𝑠𝑒</m:t>
                          </m:r>
                          <m:r>
                            <a:rPr lang="en-US" sz="20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sz="20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𝑃𝑜𝑠𝑖𝑡𝑖𝑣𝑒𝑠</m:t>
                          </m:r>
                          <m:r>
                            <a:rPr lang="en-US" sz="20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 (</m:t>
                          </m:r>
                          <m:r>
                            <a:rPr lang="en-US" sz="20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𝐹𝑃</m:t>
                          </m:r>
                          <m:r>
                            <a:rPr lang="en-US" sz="20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2000" kern="1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E18115C-D83D-A7B4-1C0B-EF6626D690B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34010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C97843-1FAA-98D4-BEC9-B9DA79519C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4EEEA-AC2A-B2BA-4239-6323B9305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Sensitivity of ZIKA, cutoff  = 500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CB07549-3975-A66B-CC40-E2609F98842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070195" y="1825625"/>
                <a:ext cx="7283604" cy="4351338"/>
              </a:xfrm>
            </p:spPr>
            <p:txBody>
              <a:bodyPr>
                <a:normAutofit/>
              </a:bodyPr>
              <a:lstStyle/>
              <a:p>
                <a:pPr marL="0" marR="0">
                  <a:lnSpc>
                    <a:spcPct val="115000"/>
                  </a:lnSpc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kern="100" smtClean="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𝑆𝑒𝑛𝑠𝑖𝑡𝑖𝑣𝑖𝑡𝑦</m:t>
                      </m:r>
                      <m:r>
                        <a:rPr lang="en-US" sz="2000" i="1" kern="100" smtClean="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 =</m:t>
                      </m:r>
                      <m:f>
                        <m:fPr>
                          <m:ctrlPr>
                            <a:rPr lang="en-US" sz="20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000" i="1" kern="100" smtClean="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𝑇𝑟𝑢𝑒</m:t>
                          </m:r>
                          <m:r>
                            <a:rPr lang="en-US" sz="2000" i="1" kern="100" smtClean="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sz="2000" i="1" kern="100" smtClean="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𝑃𝑜𝑠𝑖𝑡𝑖𝑣𝑒𝑠</m:t>
                          </m:r>
                          <m:r>
                            <a:rPr lang="en-US" sz="2000" i="1" kern="100" smtClean="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US" sz="2000" i="1" kern="1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 kern="1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𝑇𝑃</m:t>
                              </m:r>
                            </m:e>
                          </m:d>
                        </m:num>
                        <m:den>
                          <m:r>
                            <a:rPr lang="en-US" sz="20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𝑇𝑟𝑢𝑒</m:t>
                          </m:r>
                          <m:r>
                            <a:rPr lang="en-US" sz="20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sz="20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𝑃𝑜𝑠𝑖𝑡𝑖𝑣𝑒𝑠</m:t>
                          </m:r>
                          <m:r>
                            <a:rPr lang="en-US" sz="20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 (</m:t>
                          </m:r>
                          <m:r>
                            <a:rPr lang="en-US" sz="20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𝑇𝑃</m:t>
                          </m:r>
                          <m:r>
                            <a:rPr lang="en-US" sz="20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) +</m:t>
                          </m:r>
                          <m:r>
                            <a:rPr lang="en-US" sz="20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𝐹𝑎𝑙𝑠𝑒</m:t>
                          </m:r>
                          <m:r>
                            <a:rPr lang="en-US" sz="20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sz="20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𝑁𝑒𝑔𝑎𝑡𝑖𝑣𝑒𝑠</m:t>
                          </m:r>
                          <m:r>
                            <a:rPr lang="en-US" sz="20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 (</m:t>
                          </m:r>
                          <m:r>
                            <a:rPr lang="en-US" sz="20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𝐹𝑁</m:t>
                          </m:r>
                          <m:r>
                            <a:rPr lang="en-US" sz="20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2000" kern="100" dirty="0"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marR="0" indent="0">
                  <a:lnSpc>
                    <a:spcPct val="115000"/>
                  </a:lnSpc>
                  <a:spcAft>
                    <a:spcPts val="800"/>
                  </a:spcAft>
                  <a:buNone/>
                </a:pPr>
                <a:endParaRPr lang="en-US" sz="2000" i="1" kern="100" dirty="0">
                  <a:effectLst/>
                  <a:latin typeface="Cambria Math" panose="02040503050406030204" pitchFamily="18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marR="0" indent="0">
                  <a:lnSpc>
                    <a:spcPct val="115000"/>
                  </a:lnSpc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kern="100"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𝑆𝑒𝑛𝑠𝑖𝑡𝑖𝑣𝑖𝑡𝑦</m:t>
                      </m:r>
                      <m:r>
                        <a:rPr lang="en-US" sz="2000" i="1" kern="100"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 =</m:t>
                      </m:r>
                      <m:f>
                        <m:fPr>
                          <m:ctrlPr>
                            <a:rPr lang="en-US" sz="2000" i="1" kern="1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000" b="0" i="1" kern="100" smtClean="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28</m:t>
                          </m:r>
                        </m:num>
                        <m:den>
                          <m:r>
                            <a:rPr lang="en-US" sz="2000" b="0" i="1" kern="100" smtClean="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28</m:t>
                          </m:r>
                          <m:r>
                            <a:rPr lang="en-US" sz="2000" i="1" kern="100" smtClean="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sz="2000" i="1" kern="1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sz="2000" b="0" i="1" kern="100" smtClean="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000" b="0" i="1" kern="100" smtClean="0"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kern="10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000" b="0" i="1" kern="10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28</m:t>
                          </m:r>
                        </m:num>
                        <m:den>
                          <m:r>
                            <a:rPr lang="en-US" sz="2000" b="0" i="1" kern="10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30</m:t>
                          </m:r>
                        </m:den>
                      </m:f>
                      <m:r>
                        <a:rPr lang="en-US" sz="2000" b="0" i="1" kern="10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=0.933</m:t>
                      </m:r>
                    </m:oMath>
                  </m:oMathPara>
                </a14:m>
                <a:endParaRPr lang="en-US" sz="2000" i="1" kern="100" dirty="0">
                  <a:latin typeface="Cambria Math" panose="02040503050406030204" pitchFamily="18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marR="0" indent="0">
                  <a:lnSpc>
                    <a:spcPct val="115000"/>
                  </a:lnSpc>
                  <a:spcAft>
                    <a:spcPts val="800"/>
                  </a:spcAft>
                  <a:buNone/>
                </a:pPr>
                <a:endParaRPr lang="en-US" sz="2000" i="1" kern="100" dirty="0">
                  <a:latin typeface="Cambria Math" panose="02040503050406030204" pitchFamily="18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marR="0" indent="0">
                  <a:lnSpc>
                    <a:spcPct val="115000"/>
                  </a:lnSpc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kern="100"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𝑆𝑒𝑛𝑠𝑖𝑡𝑖𝑣𝑖𝑡𝑦</m:t>
                      </m:r>
                      <m:r>
                        <a:rPr lang="en-US" sz="2000" i="1" kern="100"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 =93.3%</m:t>
                      </m:r>
                    </m:oMath>
                  </m:oMathPara>
                </a14:m>
                <a:endParaRPr lang="en-US" sz="2000" i="1" kern="100" dirty="0">
                  <a:latin typeface="Cambria Math" panose="02040503050406030204" pitchFamily="18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marR="0" indent="0">
                  <a:lnSpc>
                    <a:spcPct val="115000"/>
                  </a:lnSpc>
                  <a:spcAft>
                    <a:spcPts val="800"/>
                  </a:spcAft>
                  <a:buNone/>
                </a:pPr>
                <a:endParaRPr lang="en-US" sz="2000" i="1" kern="100" dirty="0">
                  <a:latin typeface="Cambria Math" panose="02040503050406030204" pitchFamily="18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marR="0" indent="0">
                  <a:lnSpc>
                    <a:spcPct val="115000"/>
                  </a:lnSpc>
                  <a:spcAft>
                    <a:spcPts val="800"/>
                  </a:spcAft>
                  <a:buNone/>
                </a:pPr>
                <a:endParaRPr lang="en-US" sz="2000" i="1" kern="100" dirty="0">
                  <a:effectLst/>
                  <a:latin typeface="Cambria Math" panose="02040503050406030204" pitchFamily="18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CB07549-3975-A66B-CC40-E2609F98842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70195" y="1825625"/>
                <a:ext cx="7283604" cy="4351338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7D5DAA3-36D0-0B06-4B27-2FDE38BA4D11}"/>
              </a:ext>
            </a:extLst>
          </p:cNvPr>
          <p:cNvSpPr txBox="1">
            <a:spLocks/>
          </p:cNvSpPr>
          <p:nvPr/>
        </p:nvSpPr>
        <p:spPr>
          <a:xfrm>
            <a:off x="1225637" y="1888383"/>
            <a:ext cx="2596118" cy="31185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5000"/>
              </a:lnSpc>
              <a:buFont typeface="Arial" panose="020B0604020202020204" pitchFamily="34" charset="0"/>
              <a:buNone/>
            </a:pPr>
            <a:r>
              <a:rPr lang="en-US" sz="20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For ZIKA antigen, using a cutoff of 500, we have:</a:t>
            </a:r>
          </a:p>
          <a:p>
            <a:pPr>
              <a:lnSpc>
                <a:spcPct val="115000"/>
              </a:lnSpc>
            </a:pPr>
            <a:r>
              <a:rPr lang="en-US" sz="20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26 true negatives</a:t>
            </a:r>
          </a:p>
          <a:p>
            <a:pPr>
              <a:lnSpc>
                <a:spcPct val="115000"/>
              </a:lnSpc>
            </a:pPr>
            <a:r>
              <a:rPr lang="en-US" sz="20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2 false negatives</a:t>
            </a:r>
            <a:endParaRPr lang="en-US" sz="1400" dirty="0"/>
          </a:p>
          <a:p>
            <a:pPr>
              <a:lnSpc>
                <a:spcPct val="115000"/>
              </a:lnSpc>
            </a:pPr>
            <a:r>
              <a:rPr lang="en-US" sz="20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28 true positives</a:t>
            </a:r>
          </a:p>
          <a:p>
            <a:pPr>
              <a:lnSpc>
                <a:spcPct val="115000"/>
              </a:lnSpc>
            </a:pPr>
            <a:r>
              <a:rPr lang="en-US" sz="20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4 false positives</a:t>
            </a:r>
          </a:p>
          <a:p>
            <a:pPr>
              <a:lnSpc>
                <a:spcPct val="115000"/>
              </a:lnSpc>
            </a:pPr>
            <a:endParaRPr lang="en-US" sz="2000" kern="100" dirty="0"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28C8505-9939-140E-896D-8E40902F3893}"/>
              </a:ext>
            </a:extLst>
          </p:cNvPr>
          <p:cNvSpPr/>
          <p:nvPr/>
        </p:nvSpPr>
        <p:spPr>
          <a:xfrm>
            <a:off x="1152096" y="1825625"/>
            <a:ext cx="2669659" cy="3224841"/>
          </a:xfrm>
          <a:prstGeom prst="rect">
            <a:avLst/>
          </a:prstGeom>
          <a:solidFill>
            <a:schemeClr val="lt1">
              <a:alpha val="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9500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21AB02-8AFA-33ED-B2B9-474C1BBD01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2872A0-C386-EDA9-95B5-F7AD2513D33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293220" y="1825624"/>
                <a:ext cx="7060579" cy="4234933"/>
              </a:xfrm>
            </p:spPr>
            <p:txBody>
              <a:bodyPr>
                <a:normAutofit/>
              </a:bodyPr>
              <a:lstStyle/>
              <a:p>
                <a:pPr marL="0" marR="0" indent="0">
                  <a:lnSpc>
                    <a:spcPct val="115000"/>
                  </a:lnSpc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kern="100" smtClean="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𝑆𝑝𝑒𝑐𝑖𝑓𝑖𝑐𝑖𝑡𝑦</m:t>
                      </m:r>
                      <m:r>
                        <a:rPr lang="en-US" sz="2000" i="1" kern="100" smtClean="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 =</m:t>
                      </m:r>
                      <m:f>
                        <m:fPr>
                          <m:ctrlPr>
                            <a:rPr lang="en-US" sz="20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000" i="1" kern="100" smtClean="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𝑇𝑟𝑢𝑒</m:t>
                          </m:r>
                          <m:r>
                            <a:rPr lang="en-US" sz="2000" i="1" kern="100" smtClean="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sz="2000" i="1" kern="100" smtClean="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𝑁𝑒𝑔𝑎𝑡𝑖𝑣𝑒𝑠</m:t>
                          </m:r>
                          <m:r>
                            <a:rPr lang="en-US" sz="2000" i="1" kern="100" smtClean="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 (</m:t>
                          </m:r>
                          <m:r>
                            <a:rPr lang="en-US" sz="2000" i="1" kern="100" smtClean="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𝑇𝑁</m:t>
                          </m:r>
                          <m:r>
                            <a:rPr lang="en-US" sz="20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0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𝑇𝑟𝑢𝑒</m:t>
                          </m:r>
                          <m:r>
                            <a:rPr lang="en-US" sz="20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sz="20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𝑁𝑒𝑔𝑎𝑡𝑖𝑣𝑒𝑠</m:t>
                          </m:r>
                          <m:r>
                            <a:rPr lang="en-US" sz="20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 (</m:t>
                          </m:r>
                          <m:r>
                            <a:rPr lang="en-US" sz="20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𝑇𝑁</m:t>
                          </m:r>
                          <m:r>
                            <a:rPr lang="en-US" sz="20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) +</m:t>
                          </m:r>
                          <m:r>
                            <a:rPr lang="en-US" sz="20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𝐹𝑎𝑙𝑠𝑒</m:t>
                          </m:r>
                          <m:r>
                            <a:rPr lang="en-US" sz="20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sz="20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𝑃𝑜𝑠𝑖𝑡𝑖𝑣𝑒𝑠</m:t>
                          </m:r>
                          <m:r>
                            <a:rPr lang="en-US" sz="20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 (</m:t>
                          </m:r>
                          <m:r>
                            <a:rPr lang="en-US" sz="20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𝐹𝑃</m:t>
                          </m:r>
                          <m:r>
                            <a:rPr lang="en-US" sz="20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2000" kern="1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marR="0" indent="0">
                  <a:lnSpc>
                    <a:spcPct val="115000"/>
                  </a:lnSpc>
                  <a:spcAft>
                    <a:spcPts val="800"/>
                  </a:spcAft>
                  <a:buNone/>
                </a:pPr>
                <a:endParaRPr lang="en-US" sz="2000" kern="100" dirty="0"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marR="0" indent="0">
                  <a:lnSpc>
                    <a:spcPct val="115000"/>
                  </a:lnSpc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kern="100"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𝑆𝑝𝑒𝑐𝑖𝑓𝑖𝑐𝑖𝑡𝑦</m:t>
                      </m:r>
                      <m:r>
                        <a:rPr lang="en-US" sz="2000" i="1" kern="100"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 =</m:t>
                      </m:r>
                      <m:f>
                        <m:fPr>
                          <m:ctrlPr>
                            <a:rPr lang="en-US" sz="2000" i="1" kern="1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000" b="0" i="1" kern="100" smtClean="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26</m:t>
                          </m:r>
                        </m:num>
                        <m:den>
                          <m:r>
                            <a:rPr lang="en-US" sz="2000" b="0" i="1" kern="100" smtClean="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26</m:t>
                          </m:r>
                          <m:r>
                            <a:rPr lang="en-US" sz="2000" i="1" kern="1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 +</m:t>
                          </m:r>
                          <m:r>
                            <a:rPr lang="en-US" sz="2000" b="0" i="1" kern="100" smtClean="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sz="2000" b="0" i="1" kern="100" smtClean="0"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000" i="1" kern="1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000" i="1" kern="1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en-US" sz="2000" b="0" i="1" kern="100" smtClean="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6</m:t>
                          </m:r>
                        </m:num>
                        <m:den>
                          <m:r>
                            <a:rPr lang="en-US" sz="2000" b="0" i="1" kern="100" smtClean="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30</m:t>
                          </m:r>
                        </m:den>
                      </m:f>
                      <m:r>
                        <a:rPr lang="en-US" sz="2000" b="0" i="1" kern="100" smtClean="0"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=0.867</m:t>
                      </m:r>
                    </m:oMath>
                  </m:oMathPara>
                </a14:m>
                <a:endParaRPr lang="en-US" sz="2000" kern="1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marR="0" indent="0">
                  <a:lnSpc>
                    <a:spcPct val="115000"/>
                  </a:lnSpc>
                  <a:spcAft>
                    <a:spcPts val="800"/>
                  </a:spcAft>
                  <a:buNone/>
                </a:pPr>
                <a:endParaRPr lang="en-US" sz="2000" kern="100" dirty="0"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marR="0" indent="0">
                  <a:lnSpc>
                    <a:spcPct val="115000"/>
                  </a:lnSpc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kern="100"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𝑆𝑝𝑒𝑐𝑖𝑓𝑖𝑐𝑖𝑡𝑦</m:t>
                      </m:r>
                      <m:r>
                        <a:rPr lang="en-US" sz="2000" i="1" kern="100"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 =86.7%</m:t>
                      </m:r>
                    </m:oMath>
                  </m:oMathPara>
                </a14:m>
                <a:endParaRPr lang="en-US" sz="2000" kern="1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2872A0-C386-EDA9-95B5-F7AD2513D33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293220" y="1825624"/>
                <a:ext cx="7060579" cy="423493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B0057C02-A9BE-B6F5-9FF4-2D8F1B45DA1B}"/>
              </a:ext>
            </a:extLst>
          </p:cNvPr>
          <p:cNvSpPr txBox="1">
            <a:spLocks/>
          </p:cNvSpPr>
          <p:nvPr/>
        </p:nvSpPr>
        <p:spPr>
          <a:xfrm>
            <a:off x="1370603" y="1888382"/>
            <a:ext cx="2596118" cy="31185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5000"/>
              </a:lnSpc>
              <a:buFont typeface="Arial" panose="020B0604020202020204" pitchFamily="34" charset="0"/>
              <a:buNone/>
            </a:pPr>
            <a:r>
              <a:rPr lang="en-US" sz="20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For ZIKA antigen, using a cutoff of 500, we have:</a:t>
            </a:r>
          </a:p>
          <a:p>
            <a:pPr>
              <a:lnSpc>
                <a:spcPct val="115000"/>
              </a:lnSpc>
            </a:pPr>
            <a:r>
              <a:rPr lang="en-US" sz="20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26 true negatives</a:t>
            </a:r>
          </a:p>
          <a:p>
            <a:pPr>
              <a:lnSpc>
                <a:spcPct val="115000"/>
              </a:lnSpc>
            </a:pPr>
            <a:r>
              <a:rPr lang="en-US" sz="20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2 false negatives</a:t>
            </a:r>
            <a:endParaRPr lang="en-US" sz="1400" dirty="0"/>
          </a:p>
          <a:p>
            <a:pPr>
              <a:lnSpc>
                <a:spcPct val="115000"/>
              </a:lnSpc>
            </a:pPr>
            <a:r>
              <a:rPr lang="en-US" sz="20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28 true positives</a:t>
            </a:r>
          </a:p>
          <a:p>
            <a:pPr>
              <a:lnSpc>
                <a:spcPct val="115000"/>
              </a:lnSpc>
            </a:pPr>
            <a:r>
              <a:rPr lang="en-US" sz="20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4 false positives</a:t>
            </a:r>
          </a:p>
          <a:p>
            <a:pPr>
              <a:lnSpc>
                <a:spcPct val="115000"/>
              </a:lnSpc>
            </a:pPr>
            <a:endParaRPr lang="en-US" sz="2000" kern="100" dirty="0"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C30D201-41E6-2741-9A51-44799A8F3DC9}"/>
              </a:ext>
            </a:extLst>
          </p:cNvPr>
          <p:cNvSpPr/>
          <p:nvPr/>
        </p:nvSpPr>
        <p:spPr>
          <a:xfrm>
            <a:off x="1297062" y="1825624"/>
            <a:ext cx="2669659" cy="3224841"/>
          </a:xfrm>
          <a:prstGeom prst="rect">
            <a:avLst/>
          </a:prstGeom>
          <a:solidFill>
            <a:schemeClr val="lt1">
              <a:alpha val="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C94F854-2D21-051C-9DCC-EC5FE21386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Specificity of ZIKA, cutoff  = 500</a:t>
            </a:r>
          </a:p>
        </p:txBody>
      </p:sp>
    </p:spTree>
    <p:extLst>
      <p:ext uri="{BB962C8B-B14F-4D97-AF65-F5344CB8AC3E}">
        <p14:creationId xmlns:p14="http://schemas.microsoft.com/office/powerpoint/2010/main" val="2574678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78642B-744F-DFCE-272B-50517108E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40657" cy="1325563"/>
          </a:xfrm>
        </p:spPr>
        <p:txBody>
          <a:bodyPr/>
          <a:lstStyle/>
          <a:p>
            <a:r>
              <a:rPr lang="en-US" dirty="0"/>
              <a:t>Receiver Operating Characteristic (ROC) Curve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A19039-F15D-ABAA-5E03-A92698A57F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marR="0" lvl="0" indent="-342900">
              <a:lnSpc>
                <a:spcPct val="115000"/>
              </a:lnSpc>
              <a:buFont typeface="Symbol" pitchFamily="2" charset="2"/>
              <a:buChar char=""/>
            </a:pPr>
            <a:r>
              <a:rPr lang="en-US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If we have positive and negative controls, we can compare sensitivity and specificity to help determine a cutoff. </a:t>
            </a:r>
            <a:endParaRPr lang="en-US" b="1" kern="100" dirty="0"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buFont typeface="Symbol" pitchFamily="2" charset="2"/>
              <a:buChar char=""/>
            </a:pPr>
            <a:r>
              <a:rPr lang="en-US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The ROC curve uses</a:t>
            </a:r>
            <a:r>
              <a:rPr lang="en-US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known positive</a:t>
            </a:r>
            <a:r>
              <a:rPr lang="en-US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and </a:t>
            </a:r>
            <a:r>
              <a:rPr lang="en-US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negative controls</a:t>
            </a:r>
            <a:r>
              <a:rPr lang="en-US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to compare sensitivity vs. specificity.</a:t>
            </a:r>
          </a:p>
          <a:p>
            <a:pPr marL="342900" marR="0" lvl="0" indent="-342900">
              <a:lnSpc>
                <a:spcPct val="115000"/>
              </a:lnSpc>
              <a:buFont typeface="Symbol" pitchFamily="2" charset="2"/>
              <a:buChar char=""/>
            </a:pPr>
            <a:r>
              <a:rPr lang="en-US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We can use the ROC curve to choose a cutoff value that minimizes false positives and false negatives</a:t>
            </a:r>
          </a:p>
          <a:p>
            <a:pPr marL="342900" marR="0" lvl="0" indent="-342900">
              <a:lnSpc>
                <a:spcPct val="115000"/>
              </a:lnSpc>
              <a:buFont typeface="Symbol" pitchFamily="2" charset="2"/>
              <a:buChar char=""/>
            </a:pPr>
            <a:endParaRPr lang="en-US" sz="24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94608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6D618-2CAF-8F57-9FAB-A8B18551BD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ROC Curves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0D674F-402A-E325-8EC9-9883417047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4819189" cy="4351338"/>
          </a:xfrm>
        </p:spPr>
        <p:txBody>
          <a:bodyPr>
            <a:normAutofit/>
          </a:bodyPr>
          <a:lstStyle/>
          <a:p>
            <a:pPr>
              <a:lnSpc>
                <a:spcPct val="115000"/>
              </a:lnSpc>
            </a:pPr>
            <a:r>
              <a:rPr lang="en-US" sz="2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The ROC curve shows sensitivity and (1 – specificity) calculated at many different cutoff values </a:t>
            </a:r>
          </a:p>
        </p:txBody>
      </p:sp>
      <p:pic>
        <p:nvPicPr>
          <p:cNvPr id="4" name="Picture 3" descr="A graph with a line&#10;&#10;AI-generated content may be incorrect.">
            <a:extLst>
              <a:ext uri="{FF2B5EF4-FFF2-40B4-BE49-F238E27FC236}">
                <a16:creationId xmlns:a16="http://schemas.microsoft.com/office/drawing/2014/main" id="{D6F04AEA-404F-805C-948B-89A21A366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4612" y="1690688"/>
            <a:ext cx="4114800" cy="41148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589283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83C6ED-7753-E4DA-1687-6B1D51581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outline: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3711C6-E21D-763E-C102-4A5DF9958B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to choose a cutoff method</a:t>
            </a:r>
          </a:p>
          <a:p>
            <a:r>
              <a:rPr lang="en-US" dirty="0"/>
              <a:t>Sensitivity and specificity</a:t>
            </a:r>
          </a:p>
          <a:p>
            <a:r>
              <a:rPr lang="en-US" dirty="0"/>
              <a:t>Apply different methods for cutoffs: </a:t>
            </a:r>
          </a:p>
          <a:p>
            <a:pPr lvl="1"/>
            <a:r>
              <a:rPr lang="en-US" dirty="0"/>
              <a:t>ROC curves</a:t>
            </a:r>
          </a:p>
          <a:p>
            <a:pPr lvl="1"/>
            <a:r>
              <a:rPr lang="en-US" dirty="0"/>
              <a:t>Mean + SD of negative controls </a:t>
            </a:r>
          </a:p>
          <a:p>
            <a:pPr lvl="1"/>
            <a:r>
              <a:rPr lang="en-US" dirty="0"/>
              <a:t>Mixture model</a:t>
            </a:r>
          </a:p>
        </p:txBody>
      </p:sp>
    </p:spTree>
    <p:extLst>
      <p:ext uri="{BB962C8B-B14F-4D97-AF65-F5344CB8AC3E}">
        <p14:creationId xmlns:p14="http://schemas.microsoft.com/office/powerpoint/2010/main" val="20197420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6B995B-62E4-8D23-D370-E0D471B222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84A1DC-75B0-3129-C3F7-3D93C8B501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ROC Curves</a:t>
            </a:r>
          </a:p>
        </p:txBody>
      </p:sp>
      <p:pic>
        <p:nvPicPr>
          <p:cNvPr id="4" name="Picture 3" descr="A graph with a line&#10;&#10;AI-generated content may be incorrect.">
            <a:extLst>
              <a:ext uri="{FF2B5EF4-FFF2-40B4-BE49-F238E27FC236}">
                <a16:creationId xmlns:a16="http://schemas.microsoft.com/office/drawing/2014/main" id="{B9C8F8B2-C53F-AE95-D091-4C0D8191F7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1704" y="1371600"/>
            <a:ext cx="4114800" cy="41148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C0A7E20-70B3-7BA1-F2B8-052A851297F9}"/>
              </a:ext>
            </a:extLst>
          </p:cNvPr>
          <p:cNvSpPr txBox="1"/>
          <p:nvPr/>
        </p:nvSpPr>
        <p:spPr>
          <a:xfrm>
            <a:off x="838200" y="1788493"/>
            <a:ext cx="243468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If the curve is close to the top left corner, then we can identify a cutoff with high sensitivity and specificity</a:t>
            </a:r>
            <a:endParaRPr lang="en-US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90D535D-59B0-B30F-C8CB-3D8CFC120373}"/>
              </a:ext>
            </a:extLst>
          </p:cNvPr>
          <p:cNvCxnSpPr>
            <a:cxnSpLocks/>
          </p:cNvCxnSpPr>
          <p:nvPr/>
        </p:nvCxnSpPr>
        <p:spPr>
          <a:xfrm flipV="1">
            <a:off x="3144644" y="1814215"/>
            <a:ext cx="1561167" cy="319965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D3F0008-D41E-30DF-78AA-C768AE1178AC}"/>
              </a:ext>
            </a:extLst>
          </p:cNvPr>
          <p:cNvSpPr txBox="1"/>
          <p:nvPr/>
        </p:nvSpPr>
        <p:spPr>
          <a:xfrm>
            <a:off x="992025" y="3985434"/>
            <a:ext cx="24346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Y-axis is sensitivity, </a:t>
            </a:r>
            <a:r>
              <a:rPr lang="en-US" sz="18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equal to true positive rate</a:t>
            </a:r>
            <a:r>
              <a:rPr lang="en-US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endParaRPr lang="en-US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A721A2A-711B-46AE-43F1-6F9EF52FA663}"/>
              </a:ext>
            </a:extLst>
          </p:cNvPr>
          <p:cNvCxnSpPr>
            <a:cxnSpLocks/>
          </p:cNvCxnSpPr>
          <p:nvPr/>
        </p:nvCxnSpPr>
        <p:spPr>
          <a:xfrm flipV="1">
            <a:off x="3144644" y="3330342"/>
            <a:ext cx="971798" cy="71858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E07929C-01B4-3680-7CDA-D6ABF1700415}"/>
              </a:ext>
            </a:extLst>
          </p:cNvPr>
          <p:cNvSpPr txBox="1"/>
          <p:nvPr/>
        </p:nvSpPr>
        <p:spPr>
          <a:xfrm>
            <a:off x="8296504" y="5621618"/>
            <a:ext cx="29121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X-axis is </a:t>
            </a:r>
            <a:r>
              <a:rPr lang="en-US" sz="18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1-Specificity, equal to false positive rate</a:t>
            </a:r>
            <a:endParaRPr lang="en-US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73605DD-2FBD-9BFA-4860-B2623CCDBF5C}"/>
              </a:ext>
            </a:extLst>
          </p:cNvPr>
          <p:cNvCxnSpPr>
            <a:cxnSpLocks/>
            <a:stCxn id="16" idx="1"/>
          </p:cNvCxnSpPr>
          <p:nvPr/>
        </p:nvCxnSpPr>
        <p:spPr>
          <a:xfrm flipH="1" flipV="1">
            <a:off x="6545766" y="5486400"/>
            <a:ext cx="1750738" cy="458384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4297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3" grpId="0"/>
      <p:bldP spid="1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AF2C3B-1972-2BB8-6B75-EEEB6472B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Choosing a cutoff from ROC Curve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7215B8-B387-F27E-D2DB-FF217B4BF2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marR="0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2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The ROC curve shows us how sensitivity and specificity change as we adjust the cutoff value. It does not give a specific cutoff value. </a:t>
            </a:r>
          </a:p>
          <a:p>
            <a:pPr marL="0" marR="0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2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How to chose </a:t>
            </a:r>
            <a:r>
              <a:rPr lang="en-US" sz="24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what cutoff to chose:</a:t>
            </a:r>
          </a:p>
          <a:p>
            <a:pPr marL="0" marR="0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2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Consider: </a:t>
            </a:r>
            <a:r>
              <a:rPr lang="en-US" sz="24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Is it worse to have </a:t>
            </a:r>
            <a:r>
              <a:rPr lang="en-US" sz="2400" b="1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false negatives or false positives?</a:t>
            </a:r>
          </a:p>
          <a:p>
            <a:pPr marL="114300" indent="-342900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	Is it worse to have false positives (labeling negative people as positive) like for a rare disease?</a:t>
            </a:r>
          </a:p>
          <a:p>
            <a:pPr marL="114300" indent="-342900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	Is it worse to have false negatives (missing seropositive people)?</a:t>
            </a:r>
          </a:p>
          <a:p>
            <a:pPr marL="114300" indent="-342900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	Or, are false negatives and positives equally bad?</a:t>
            </a:r>
          </a:p>
        </p:txBody>
      </p:sp>
    </p:spTree>
    <p:extLst>
      <p:ext uri="{BB962C8B-B14F-4D97-AF65-F5344CB8AC3E}">
        <p14:creationId xmlns:p14="http://schemas.microsoft.com/office/powerpoint/2010/main" val="4147780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C56C1B-5ED7-6D52-A285-2B9A533854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766D36-96F7-BC5E-4E85-2EF8A996B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Cutoffs from ROC curve – Youden’s Index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A318CC-A8DB-8D4F-C68D-722A9B57AB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marR="0">
              <a:lnSpc>
                <a:spcPct val="100000"/>
              </a:lnSpc>
              <a:spcAft>
                <a:spcPts val="800"/>
              </a:spcAft>
              <a:buNone/>
            </a:pPr>
            <a:r>
              <a:rPr lang="en-US" sz="2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One common method method to chose a cutoff from a ROC curve is to use </a:t>
            </a:r>
            <a:r>
              <a:rPr lang="en-US" sz="24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Youden’s Index</a:t>
            </a:r>
            <a:r>
              <a:rPr lang="en-US" sz="2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</a:p>
          <a:p>
            <a:pPr marL="0">
              <a:lnSpc>
                <a:spcPct val="100000"/>
              </a:lnSpc>
              <a:spcAft>
                <a:spcPts val="800"/>
              </a:spcAft>
              <a:buNone/>
            </a:pPr>
            <a:r>
              <a:rPr lang="en-US" sz="24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This method assumes</a:t>
            </a:r>
            <a:r>
              <a:rPr lang="en-US" sz="2400" b="1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false positive and false negatives are equally bad</a:t>
            </a:r>
          </a:p>
          <a:p>
            <a:pPr marL="0">
              <a:lnSpc>
                <a:spcPct val="100000"/>
              </a:lnSpc>
              <a:spcAft>
                <a:spcPts val="800"/>
              </a:spcAft>
              <a:buNone/>
            </a:pPr>
            <a:r>
              <a:rPr lang="en-US" sz="2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This method finds </a:t>
            </a:r>
            <a:r>
              <a:rPr lang="en-US" sz="24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the cutoff that </a:t>
            </a:r>
            <a:r>
              <a:rPr lang="en-US" sz="24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maximizes Sensitivity + Specificity – 1</a:t>
            </a:r>
          </a:p>
          <a:p>
            <a:pPr marL="0">
              <a:lnSpc>
                <a:spcPct val="100000"/>
              </a:lnSpc>
              <a:spcAft>
                <a:spcPts val="800"/>
              </a:spcAft>
              <a:buNone/>
            </a:pPr>
            <a:endParaRPr lang="en-US" sz="2400" b="1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11852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FB8C66-7E31-9387-AA29-F43C42BAFE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FE75F-9386-E967-026D-56204F200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Cutoffs from ROC curve – Youden’s Index</a:t>
            </a:r>
          </a:p>
        </p:txBody>
      </p:sp>
      <p:pic>
        <p:nvPicPr>
          <p:cNvPr id="5" name="Picture 4" descr="A graph with a line&#10;&#10;AI-generated content may be incorrect.">
            <a:extLst>
              <a:ext uri="{FF2B5EF4-FFF2-40B4-BE49-F238E27FC236}">
                <a16:creationId xmlns:a16="http://schemas.microsoft.com/office/drawing/2014/main" id="{81EA84F0-5875-A4C4-5E41-DF18B4724A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8688" y="1494264"/>
            <a:ext cx="4114800" cy="4114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5C204A9-C49C-3058-523F-28A0600A7E84}"/>
              </a:ext>
            </a:extLst>
          </p:cNvPr>
          <p:cNvSpPr txBox="1"/>
          <p:nvPr/>
        </p:nvSpPr>
        <p:spPr>
          <a:xfrm>
            <a:off x="312370" y="3177412"/>
            <a:ext cx="493228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Cutoff based on Youden’s index:</a:t>
            </a:r>
            <a:br>
              <a:rPr lang="en-US" sz="24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r>
              <a:rPr lang="en-US" sz="2400" b="1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TPR: 0.933</a:t>
            </a:r>
            <a:br>
              <a:rPr lang="en-US" sz="2400" b="1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r>
              <a:rPr lang="en-US" sz="2400" b="1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FPR: 0 </a:t>
            </a:r>
          </a:p>
          <a:p>
            <a:pPr algn="ctr"/>
            <a:r>
              <a:rPr lang="en-US" sz="2400" b="1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Cutoff: 664.5</a:t>
            </a:r>
            <a:endParaRPr lang="en-US" sz="2400" b="1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696F2C7-FE46-C5BA-3213-9E72740DA7A3}"/>
              </a:ext>
            </a:extLst>
          </p:cNvPr>
          <p:cNvCxnSpPr>
            <a:cxnSpLocks/>
          </p:cNvCxnSpPr>
          <p:nvPr/>
        </p:nvCxnSpPr>
        <p:spPr>
          <a:xfrm flipV="1">
            <a:off x="4131612" y="2014937"/>
            <a:ext cx="1644716" cy="1006055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3DF26E8-C003-22D1-ACE3-C7342FF85CE0}"/>
              </a:ext>
            </a:extLst>
          </p:cNvPr>
          <p:cNvSpPr txBox="1"/>
          <p:nvPr/>
        </p:nvSpPr>
        <p:spPr>
          <a:xfrm>
            <a:off x="930803" y="1563519"/>
            <a:ext cx="402316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>
              <a:lnSpc>
                <a:spcPct val="100000"/>
              </a:lnSpc>
              <a:spcAft>
                <a:spcPts val="800"/>
              </a:spcAft>
              <a:buNone/>
            </a:pPr>
            <a:r>
              <a:rPr lang="en-US" sz="24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When we maximize Sensitivity + Specificity – 1 for this ROC curve: </a:t>
            </a:r>
          </a:p>
        </p:txBody>
      </p:sp>
    </p:spTree>
    <p:extLst>
      <p:ext uri="{BB962C8B-B14F-4D97-AF65-F5344CB8AC3E}">
        <p14:creationId xmlns:p14="http://schemas.microsoft.com/office/powerpoint/2010/main" val="4014740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CED7C-AAB5-7739-7BCB-E716FD22A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Cutoffs from ROC curve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F42A3C-FF13-E3B4-82C6-9E7C8F2E1D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Can also adjust the cutoff if we primarily want to minimize false positives or false negatives, for example:</a:t>
            </a:r>
          </a:p>
          <a:p>
            <a:pPr lvl="1">
              <a:lnSpc>
                <a:spcPct val="100000"/>
              </a:lnSpc>
            </a:pPr>
            <a:r>
              <a:rPr lang="en-US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If we are concerned about too many false positives, we could set a minimum value for specificity (</a:t>
            </a:r>
            <a:r>
              <a:rPr lang="en-US" kern="100" dirty="0" err="1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eg</a:t>
            </a:r>
            <a:r>
              <a:rPr lang="en-US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find c</a:t>
            </a:r>
            <a:r>
              <a:rPr lang="en-US" sz="24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utoff with m</a:t>
            </a:r>
            <a:r>
              <a:rPr lang="en-US" sz="2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aximum sensitivity with &gt;80% specificity)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335134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52F3E-CFA9-F9AF-AB93-029AD67258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ROC curve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456D0C-E213-625D-E32F-D85C34A481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742950" marR="0" lvl="1" indent="-285750">
              <a:lnSpc>
                <a:spcPct val="115000"/>
              </a:lnSpc>
              <a:buFont typeface="Courier New" panose="02070309020205020404" pitchFamily="49" charset="0"/>
              <a:buChar char="o"/>
            </a:pPr>
            <a:r>
              <a:rPr lang="en-US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Advantages:</a:t>
            </a:r>
          </a:p>
          <a:p>
            <a:pPr marL="1143000" marR="0" lvl="2" indent="-228600">
              <a:lnSpc>
                <a:spcPct val="115000"/>
              </a:lnSpc>
              <a:buFont typeface="Wingdings" pitchFamily="2" charset="2"/>
              <a:buChar char=""/>
            </a:pPr>
            <a:r>
              <a:rPr lang="en-US" sz="2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Flexible to prioritize sensitivity vs specificity </a:t>
            </a:r>
          </a:p>
          <a:p>
            <a:pPr marL="742950" marR="0" lvl="1" indent="-285750">
              <a:lnSpc>
                <a:spcPct val="115000"/>
              </a:lnSpc>
              <a:buFont typeface="Courier New" panose="02070309020205020404" pitchFamily="49" charset="0"/>
              <a:buChar char="o"/>
            </a:pPr>
            <a:r>
              <a:rPr lang="en-US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Disadvantages:</a:t>
            </a:r>
          </a:p>
          <a:p>
            <a:pPr marL="1143000" marR="0" lvl="2" indent="-228600">
              <a:lnSpc>
                <a:spcPct val="115000"/>
              </a:lnSpc>
              <a:buFont typeface="Wingdings" pitchFamily="2" charset="2"/>
              <a:buChar char=""/>
            </a:pPr>
            <a:r>
              <a:rPr lang="en-US" sz="2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Requires positives and negatives</a:t>
            </a:r>
          </a:p>
          <a:p>
            <a:pPr marL="1143000" marR="0" lvl="2" indent="-228600">
              <a:lnSpc>
                <a:spcPct val="115000"/>
              </a:lnSpc>
              <a:spcAft>
                <a:spcPts val="800"/>
              </a:spcAft>
              <a:buFont typeface="Wingdings" pitchFamily="2" charset="2"/>
              <a:buChar char=""/>
            </a:pPr>
            <a:r>
              <a:rPr lang="en-US" sz="2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Controls may differ from sample population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77326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E9611-5F64-6980-1A37-68047464F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Unexposed controls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825775-8924-125F-BFB2-6C62011520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15000"/>
              </a:lnSpc>
              <a:spcBef>
                <a:spcPts val="0"/>
              </a:spcBef>
            </a:pPr>
            <a:r>
              <a:rPr lang="en-US" sz="2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This method uses negative controls from non-endemic region or from young controls (presumed unexposed)</a:t>
            </a:r>
          </a:p>
          <a:p>
            <a:pPr>
              <a:lnSpc>
                <a:spcPct val="115000"/>
              </a:lnSpc>
              <a:spcBef>
                <a:spcPts val="0"/>
              </a:spcBef>
            </a:pPr>
            <a:r>
              <a:rPr lang="en-US" sz="2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Cutoff = mean + 2 or 3 standard deviations</a:t>
            </a:r>
          </a:p>
          <a:p>
            <a:pPr lvl="1">
              <a:lnSpc>
                <a:spcPct val="115000"/>
              </a:lnSpc>
              <a:spcBef>
                <a:spcPts val="0"/>
              </a:spcBef>
            </a:pPr>
            <a:r>
              <a:rPr lang="en-US" sz="2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If negative controls are normally </a:t>
            </a:r>
            <a:r>
              <a:rPr lang="en-US" sz="22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distributed:</a:t>
            </a:r>
            <a:endParaRPr lang="en-US" sz="2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lvl="2">
              <a:lnSpc>
                <a:spcPct val="115000"/>
              </a:lnSpc>
              <a:spcBef>
                <a:spcPts val="0"/>
              </a:spcBef>
            </a:pPr>
            <a:r>
              <a:rPr lang="en-US" sz="2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Only ~2.5% of negatives will be above mean + 2SDs </a:t>
            </a:r>
          </a:p>
          <a:p>
            <a:pPr lvl="2">
              <a:lnSpc>
                <a:spcPct val="115000"/>
              </a:lnSpc>
              <a:spcBef>
                <a:spcPts val="0"/>
              </a:spcBef>
            </a:pPr>
            <a:r>
              <a:rPr lang="en-US" sz="2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Only ~0.14% of negatives will be above mean + 3SDs </a:t>
            </a:r>
          </a:p>
        </p:txBody>
      </p:sp>
    </p:spTree>
    <p:extLst>
      <p:ext uri="{BB962C8B-B14F-4D97-AF65-F5344CB8AC3E}">
        <p14:creationId xmlns:p14="http://schemas.microsoft.com/office/powerpoint/2010/main" val="34742971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3DF79C-B391-20F3-1B06-0F526AB351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31D9E4-B428-B3D7-5F1C-A453FA02B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Unexposed controls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B636B32-74B2-A345-7933-7FD75FB71F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3893" y="5388743"/>
            <a:ext cx="10515600" cy="671815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If controls are normally distributed: For mean + 2 SDs, we expect 2.5% of negative samples to be greater than cutoff (97.5% specificity).</a:t>
            </a:r>
          </a:p>
        </p:txBody>
      </p:sp>
      <p:pic>
        <p:nvPicPr>
          <p:cNvPr id="10" name="Picture 9" descr="A graph showing a curve&#10;&#10;AI-generated content may be incorrect.">
            <a:extLst>
              <a:ext uri="{FF2B5EF4-FFF2-40B4-BE49-F238E27FC236}">
                <a16:creationId xmlns:a16="http://schemas.microsoft.com/office/drawing/2014/main" id="{E85109DC-5A9D-2C20-0F6B-6F86B7A014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1333" y="1325644"/>
            <a:ext cx="777240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6043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519A26-05EF-8D08-D7BF-ABC5631999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08FA4-839B-B933-2D70-F325340172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Unexposed controls</a:t>
            </a:r>
          </a:p>
        </p:txBody>
      </p:sp>
      <p:pic>
        <p:nvPicPr>
          <p:cNvPr id="7" name="Content Placeholder 6" descr="A graph with a number of samples&#10;&#10;AI-generated content may be incorrect.">
            <a:extLst>
              <a:ext uri="{FF2B5EF4-FFF2-40B4-BE49-F238E27FC236}">
                <a16:creationId xmlns:a16="http://schemas.microsoft.com/office/drawing/2014/main" id="{667C1F8D-0457-0910-7E8F-014DE211D4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766329" y="1431895"/>
            <a:ext cx="4351338" cy="4351338"/>
          </a:xfrm>
          <a:ln>
            <a:solidFill>
              <a:schemeClr val="tx1"/>
            </a:solidFill>
          </a:ln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63BCA0A-C796-10CF-BE87-BD281D395EF6}"/>
              </a:ext>
            </a:extLst>
          </p:cNvPr>
          <p:cNvSpPr txBox="1">
            <a:spLocks/>
          </p:cNvSpPr>
          <p:nvPr/>
        </p:nvSpPr>
        <p:spPr>
          <a:xfrm>
            <a:off x="510396" y="1690688"/>
            <a:ext cx="60198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15000"/>
              </a:lnSpc>
              <a:spcBef>
                <a:spcPts val="0"/>
              </a:spcBef>
            </a:pPr>
            <a:r>
              <a:rPr lang="en-US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There can sometimes be outliers in  unexposed controls (high-responders)</a:t>
            </a:r>
          </a:p>
          <a:p>
            <a:pPr lvl="1">
              <a:lnSpc>
                <a:spcPct val="115000"/>
              </a:lnSpc>
              <a:spcBef>
                <a:spcPts val="0"/>
              </a:spcBef>
            </a:pPr>
            <a:r>
              <a:rPr lang="en-US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This could be a reason for a non-normal distribution</a:t>
            </a:r>
          </a:p>
          <a:p>
            <a:pPr lvl="1">
              <a:lnSpc>
                <a:spcPct val="115000"/>
              </a:lnSpc>
              <a:spcBef>
                <a:spcPts val="0"/>
              </a:spcBef>
            </a:pPr>
            <a:r>
              <a:rPr lang="en-US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 more conservative approach is using  highest negative control (equals 100% specificity)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35447E2-3A35-91A4-9BA3-9E924216FE8C}"/>
              </a:ext>
            </a:extLst>
          </p:cNvPr>
          <p:cNvSpPr txBox="1"/>
          <p:nvPr/>
        </p:nvSpPr>
        <p:spPr>
          <a:xfrm>
            <a:off x="8941998" y="3506128"/>
            <a:ext cx="19314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Outliers</a:t>
            </a:r>
            <a:endParaRPr lang="en-US" sz="2400" b="1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BBC7A4B-7A47-97FC-BE07-6FDBFF4E8290}"/>
              </a:ext>
            </a:extLst>
          </p:cNvPr>
          <p:cNvCxnSpPr>
            <a:cxnSpLocks/>
          </p:cNvCxnSpPr>
          <p:nvPr/>
        </p:nvCxnSpPr>
        <p:spPr>
          <a:xfrm>
            <a:off x="10430806" y="4127520"/>
            <a:ext cx="301502" cy="907828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8CFEE50-7C71-B13D-FE50-6B8F4156DA12}"/>
              </a:ext>
            </a:extLst>
          </p:cNvPr>
          <p:cNvCxnSpPr>
            <a:cxnSpLocks/>
          </p:cNvCxnSpPr>
          <p:nvPr/>
        </p:nvCxnSpPr>
        <p:spPr>
          <a:xfrm>
            <a:off x="9995887" y="4127520"/>
            <a:ext cx="0" cy="868101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56E271F-0C6A-72D0-31F2-3B0C0A106B31}"/>
              </a:ext>
            </a:extLst>
          </p:cNvPr>
          <p:cNvCxnSpPr>
            <a:cxnSpLocks/>
          </p:cNvCxnSpPr>
          <p:nvPr/>
        </p:nvCxnSpPr>
        <p:spPr>
          <a:xfrm flipH="1">
            <a:off x="9191134" y="4097438"/>
            <a:ext cx="219084" cy="93791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0915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860D9A-F46F-80AD-B368-D120D9ECF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Unexposed controls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731459-07C7-12DD-5855-E329A46077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3109"/>
            <a:ext cx="10515600" cy="4351338"/>
          </a:xfrm>
        </p:spPr>
        <p:txBody>
          <a:bodyPr>
            <a:noAutofit/>
          </a:bodyPr>
          <a:lstStyle/>
          <a:p>
            <a:pPr>
              <a:lnSpc>
                <a:spcPct val="115000"/>
              </a:lnSpc>
            </a:pPr>
            <a:r>
              <a:rPr lang="en-US" sz="2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Advantages: </a:t>
            </a:r>
          </a:p>
          <a:p>
            <a:pPr lvl="1">
              <a:lnSpc>
                <a:spcPct val="115000"/>
              </a:lnSpc>
            </a:pPr>
            <a:r>
              <a:rPr lang="en-US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Simple to implement</a:t>
            </a:r>
          </a:p>
          <a:p>
            <a:pPr lvl="1">
              <a:lnSpc>
                <a:spcPct val="115000"/>
              </a:lnSpc>
            </a:pPr>
            <a:r>
              <a:rPr lang="en-US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Doesn’t require positive controls</a:t>
            </a:r>
            <a:endParaRPr lang="en-US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2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Disadvantages:</a:t>
            </a:r>
          </a:p>
          <a:p>
            <a:pPr lvl="1">
              <a:lnSpc>
                <a:spcPct val="115000"/>
              </a:lnSpc>
            </a:pPr>
            <a:r>
              <a:rPr lang="en-US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Negative controls should be comparable to true negative samples in population</a:t>
            </a:r>
            <a:endParaRPr lang="en-US" kern="100" dirty="0"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lvl="1">
              <a:lnSpc>
                <a:spcPct val="115000"/>
              </a:lnSpc>
            </a:pPr>
            <a:r>
              <a:rPr lang="en-US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If controls not </a:t>
            </a:r>
            <a:r>
              <a:rPr lang="en-US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normally distributed, specificity may differ</a:t>
            </a:r>
          </a:p>
          <a:p>
            <a:pPr lvl="1">
              <a:lnSpc>
                <a:spcPct val="115000"/>
              </a:lnSpc>
            </a:pPr>
            <a:r>
              <a:rPr lang="en-US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Can’t estimate sensitivity or numbers of false negatives (if no positive controls) </a:t>
            </a:r>
            <a:endParaRPr lang="en-US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11418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939AF7-B216-A1B6-7AC4-3BB260BF1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Cutoff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33ED50-D9BB-C84B-997D-969A8C4DC5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marR="0" lvl="0" indent="-342900">
              <a:lnSpc>
                <a:spcPct val="115000"/>
              </a:lnSpc>
              <a:buFont typeface="Symbol" pitchFamily="2" charset="2"/>
              <a:buChar char=""/>
            </a:pPr>
            <a:r>
              <a:rPr lang="en-US" sz="2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There isn’t always a clear answer for how to chose cutoff methods</a:t>
            </a:r>
          </a:p>
          <a:p>
            <a:pPr marL="342900" marR="0" lvl="0" indent="-342900">
              <a:lnSpc>
                <a:spcPct val="115000"/>
              </a:lnSpc>
              <a:buFont typeface="Symbol" pitchFamily="2" charset="2"/>
              <a:buChar char=""/>
            </a:pPr>
            <a:r>
              <a:rPr lang="en-US" sz="24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Today we will go through 4 methods for determining cutoff methods:</a:t>
            </a:r>
            <a:endParaRPr lang="en-US" sz="24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15000"/>
              </a:lnSpc>
              <a:buFont typeface="Courier New" panose="02070309020205020404" pitchFamily="49" charset="0"/>
              <a:buChar char="o"/>
            </a:pPr>
            <a:r>
              <a:rPr lang="en-US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International standard like correlate of protection (covered this morning)</a:t>
            </a:r>
          </a:p>
          <a:p>
            <a:pPr marL="742950" marR="0" lvl="1" indent="-285750">
              <a:lnSpc>
                <a:spcPct val="115000"/>
              </a:lnSpc>
              <a:buFont typeface="Courier New" panose="02070309020205020404" pitchFamily="49" charset="0"/>
              <a:buChar char="o"/>
            </a:pPr>
            <a:r>
              <a:rPr lang="en-US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Using Receiver Operating Characteristic Curve (</a:t>
            </a:r>
            <a:r>
              <a:rPr lang="en-US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ROC, based on sensitivity and specificity, using both positive and negative controls)</a:t>
            </a:r>
          </a:p>
          <a:p>
            <a:pPr marL="742950" marR="0" lvl="1" indent="-285750">
              <a:lnSpc>
                <a:spcPct val="115000"/>
              </a:lnSpc>
              <a:buFont typeface="Courier New" panose="02070309020205020404" pitchFamily="49" charset="0"/>
              <a:buChar char="o"/>
            </a:pPr>
            <a:r>
              <a:rPr lang="en-US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Unexposed population </a:t>
            </a:r>
            <a:r>
              <a:rPr lang="en-US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(</a:t>
            </a:r>
            <a:r>
              <a:rPr lang="en-US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negative controls)</a:t>
            </a:r>
          </a:p>
          <a:p>
            <a:pPr marL="742950" marR="0" lvl="1" indent="-285750">
              <a:lnSpc>
                <a:spcPct val="115000"/>
              </a:lnSpc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en-US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Finite mixture model (FMM</a:t>
            </a:r>
            <a:r>
              <a:rPr lang="en-US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;</a:t>
            </a:r>
            <a:r>
              <a:rPr lang="en-US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only based on sample results)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1890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370EB0-49FC-D168-E7CB-5F4A3D7662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45397B-3800-0031-FD64-F39306232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Distributions of controls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5DEC71-8285-56D4-BCE2-1F0BE35EB0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322" y="1448138"/>
            <a:ext cx="10924478" cy="1023901"/>
          </a:xfrm>
        </p:spPr>
        <p:txBody>
          <a:bodyPr>
            <a:noAutofit/>
          </a:bodyPr>
          <a:lstStyle/>
          <a:p>
            <a:pPr marL="457200" lvl="1" indent="0">
              <a:lnSpc>
                <a:spcPct val="115000"/>
              </a:lnSpc>
              <a:buNone/>
            </a:pPr>
            <a:r>
              <a:rPr lang="en-US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For ZIKA antigen: O</a:t>
            </a:r>
            <a:r>
              <a:rPr lang="en-US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verlap between distributions of true positives and negatives</a:t>
            </a:r>
            <a:br>
              <a:rPr lang="en-US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br>
              <a:rPr lang="en-US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endParaRPr lang="en-US" dirty="0"/>
          </a:p>
        </p:txBody>
      </p:sp>
      <p:pic>
        <p:nvPicPr>
          <p:cNvPr id="10" name="Picture 9" descr="A graph of a number of samples&#10;&#10;AI-generated content may be incorrect.">
            <a:extLst>
              <a:ext uri="{FF2B5EF4-FFF2-40B4-BE49-F238E27FC236}">
                <a16:creationId xmlns:a16="http://schemas.microsoft.com/office/drawing/2014/main" id="{2594A6BC-8974-D012-32A8-DD842FF791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9937" y="2106825"/>
            <a:ext cx="4114800" cy="4114800"/>
          </a:xfrm>
          <a:prstGeom prst="rect">
            <a:avLst/>
          </a:prstGeom>
        </p:spPr>
      </p:pic>
      <p:pic>
        <p:nvPicPr>
          <p:cNvPr id="12" name="Picture 11" descr="A graph of a number of samples&#10;&#10;AI-generated content may be incorrect.">
            <a:extLst>
              <a:ext uri="{FF2B5EF4-FFF2-40B4-BE49-F238E27FC236}">
                <a16:creationId xmlns:a16="http://schemas.microsoft.com/office/drawing/2014/main" id="{3290A600-0647-CE35-90C5-3E4F8809EE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229489"/>
            <a:ext cx="4114800" cy="41148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403D188-94E4-75C8-6B82-D87D4C2A0408}"/>
              </a:ext>
            </a:extLst>
          </p:cNvPr>
          <p:cNvSpPr txBox="1"/>
          <p:nvPr/>
        </p:nvSpPr>
        <p:spPr>
          <a:xfrm>
            <a:off x="7315201" y="2229489"/>
            <a:ext cx="1315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Log scale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9FDBD7A-0405-E501-1B0D-B83B37F59858}"/>
              </a:ext>
            </a:extLst>
          </p:cNvPr>
          <p:cNvSpPr txBox="1"/>
          <p:nvPr/>
        </p:nvSpPr>
        <p:spPr>
          <a:xfrm>
            <a:off x="2570356" y="2217583"/>
            <a:ext cx="1944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Untransformed</a:t>
            </a:r>
          </a:p>
        </p:txBody>
      </p:sp>
    </p:spTree>
    <p:extLst>
      <p:ext uri="{BB962C8B-B14F-4D97-AF65-F5344CB8AC3E}">
        <p14:creationId xmlns:p14="http://schemas.microsoft.com/office/powerpoint/2010/main" val="448242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CD589-95E4-CCC1-80E1-12D02B27D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Distribution of negative controls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FEB165-09F1-D2D4-5681-C8E60ABEDC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9822"/>
            <a:ext cx="10515600" cy="70811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ZIKA antigen negative controls</a:t>
            </a:r>
          </a:p>
        </p:txBody>
      </p:sp>
      <p:pic>
        <p:nvPicPr>
          <p:cNvPr id="21" name="Picture 20" descr="A graph of a number of samples&#10;&#10;AI-generated content may be incorrect.">
            <a:extLst>
              <a:ext uri="{FF2B5EF4-FFF2-40B4-BE49-F238E27FC236}">
                <a16:creationId xmlns:a16="http://schemas.microsoft.com/office/drawing/2014/main" id="{9FF72B89-B05F-CDFC-BFE9-60885F9D16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229489"/>
            <a:ext cx="4114800" cy="4114800"/>
          </a:xfrm>
          <a:prstGeom prst="rect">
            <a:avLst/>
          </a:prstGeom>
        </p:spPr>
      </p:pic>
      <p:pic>
        <p:nvPicPr>
          <p:cNvPr id="23" name="Picture 22" descr="A graph of a number of samples&#10;&#10;AI-generated content may be incorrect.">
            <a:extLst>
              <a:ext uri="{FF2B5EF4-FFF2-40B4-BE49-F238E27FC236}">
                <a16:creationId xmlns:a16="http://schemas.microsoft.com/office/drawing/2014/main" id="{E7771238-8398-4D4B-AD31-F601280752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0646" y="2229489"/>
            <a:ext cx="4114800" cy="41148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1110315B-2079-1F17-2F2B-66CCEFFCEF81}"/>
              </a:ext>
            </a:extLst>
          </p:cNvPr>
          <p:cNvSpPr txBox="1"/>
          <p:nvPr/>
        </p:nvSpPr>
        <p:spPr>
          <a:xfrm>
            <a:off x="7320778" y="2034049"/>
            <a:ext cx="1315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Log scale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7A419F6-A579-AC70-CD8F-49319D21FF38}"/>
              </a:ext>
            </a:extLst>
          </p:cNvPr>
          <p:cNvSpPr txBox="1"/>
          <p:nvPr/>
        </p:nvSpPr>
        <p:spPr>
          <a:xfrm>
            <a:off x="2269273" y="2078276"/>
            <a:ext cx="1944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Untransformed</a:t>
            </a:r>
          </a:p>
        </p:txBody>
      </p:sp>
    </p:spTree>
    <p:extLst>
      <p:ext uri="{BB962C8B-B14F-4D97-AF65-F5344CB8AC3E}">
        <p14:creationId xmlns:p14="http://schemas.microsoft.com/office/powerpoint/2010/main" val="879771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D637BC-C201-1C2E-86EE-44A42A3D42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66CF70-8AF1-918F-5C7B-160D628C64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0600" y="1825625"/>
            <a:ext cx="10363199" cy="4351338"/>
          </a:xfrm>
        </p:spPr>
        <p:txBody>
          <a:bodyPr>
            <a:normAutofit/>
          </a:bodyPr>
          <a:lstStyle/>
          <a:p>
            <a:r>
              <a:rPr lang="en-US" dirty="0"/>
              <a:t>Mean log(ZIKA negative controls) = 5.600</a:t>
            </a:r>
          </a:p>
          <a:p>
            <a:r>
              <a:rPr lang="en-US" dirty="0"/>
              <a:t>SD log(ZIKA negative controls) = 0.473</a:t>
            </a:r>
          </a:p>
          <a:p>
            <a:endParaRPr lang="en-US" dirty="0"/>
          </a:p>
          <a:p>
            <a:r>
              <a:rPr lang="en-US" dirty="0"/>
              <a:t>Cutoff = mean + 2 SD of negative controls</a:t>
            </a:r>
          </a:p>
          <a:p>
            <a:r>
              <a:rPr lang="en-US" dirty="0"/>
              <a:t>Cutoff = exp(5.600 + 2 * 0.473) = exp(6.545) = </a:t>
            </a:r>
            <a:r>
              <a:rPr lang="en-US" b="1" dirty="0"/>
              <a:t>695.9</a:t>
            </a:r>
          </a:p>
          <a:p>
            <a:endParaRPr lang="en-US" b="1" dirty="0"/>
          </a:p>
          <a:p>
            <a:r>
              <a:rPr lang="en-US" dirty="0"/>
              <a:t>Cutoff = mean + 3 SD of negative controls</a:t>
            </a:r>
          </a:p>
          <a:p>
            <a:r>
              <a:rPr lang="en-US" dirty="0"/>
              <a:t>Cutoff = exp(5.600 + 3 * 0.473) = exp(7.018) = </a:t>
            </a:r>
            <a:r>
              <a:rPr lang="en-US" b="1" dirty="0"/>
              <a:t>1116.5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A727C45-A3A4-D9C5-4883-65723527D748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Cutoffs using ZIKA negative controls: </a:t>
            </a:r>
          </a:p>
        </p:txBody>
      </p:sp>
    </p:spTree>
    <p:extLst>
      <p:ext uri="{BB962C8B-B14F-4D97-AF65-F5344CB8AC3E}">
        <p14:creationId xmlns:p14="http://schemas.microsoft.com/office/powerpoint/2010/main" val="3711051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92F70A-5CBA-091F-F219-294CA55984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577F0837-E576-3B78-2B4F-5C702BD305F1}"/>
              </a:ext>
            </a:extLst>
          </p:cNvPr>
          <p:cNvSpPr txBox="1"/>
          <p:nvPr/>
        </p:nvSpPr>
        <p:spPr>
          <a:xfrm>
            <a:off x="724829" y="2521059"/>
            <a:ext cx="5731727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Histogram of negative controls</a:t>
            </a:r>
          </a:p>
          <a:p>
            <a:r>
              <a:rPr lang="en-US" sz="2800" b="1" dirty="0"/>
              <a:t> Cutoffs:</a:t>
            </a:r>
          </a:p>
          <a:p>
            <a:r>
              <a:rPr lang="en-US" sz="2800" b="1" dirty="0"/>
              <a:t>	</a:t>
            </a:r>
            <a:r>
              <a:rPr lang="en-US" sz="2800" dirty="0"/>
              <a:t>In red: </a:t>
            </a:r>
            <a:r>
              <a:rPr lang="en-US" sz="2800" b="1" dirty="0"/>
              <a:t>Mean + 2SD = 695.9</a:t>
            </a:r>
          </a:p>
          <a:p>
            <a:r>
              <a:rPr lang="en-US" sz="2800" dirty="0"/>
              <a:t>	In purple: </a:t>
            </a:r>
            <a:r>
              <a:rPr lang="en-US" sz="2800" b="1" dirty="0"/>
              <a:t>Mean + 3SD = 1116.5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B016DA05-54C6-8C77-86AB-686F6D1E2616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Cutoffs using ZIKA negative controls: </a:t>
            </a:r>
          </a:p>
        </p:txBody>
      </p:sp>
      <p:pic>
        <p:nvPicPr>
          <p:cNvPr id="19" name="Picture 18" descr="A graph of a number of samples&#10;&#10;AI-generated content may be incorrect.">
            <a:extLst>
              <a:ext uri="{FF2B5EF4-FFF2-40B4-BE49-F238E27FC236}">
                <a16:creationId xmlns:a16="http://schemas.microsoft.com/office/drawing/2014/main" id="{C810EC68-5B83-A8CF-08C0-3B47E673DC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3742" y="1843088"/>
            <a:ext cx="41148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3466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A9173-ECE2-2A93-9CC2-F41F837AD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Specificity of ZIKA antigen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3B774B-9E85-49E9-E147-2C4FC485A8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b="1" dirty="0"/>
              <a:t>For a cutoff = 695.9:</a:t>
            </a:r>
          </a:p>
          <a:p>
            <a:r>
              <a:rPr lang="en-US" dirty="0"/>
              <a:t>If no positive controls available:</a:t>
            </a:r>
            <a:endParaRPr lang="en-US" sz="2800" dirty="0"/>
          </a:p>
          <a:p>
            <a:endParaRPr lang="en-US" b="1" dirty="0"/>
          </a:p>
          <a:p>
            <a:endParaRPr lang="en-US" sz="2800" b="1" dirty="0"/>
          </a:p>
          <a:p>
            <a:endParaRPr 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17DDF4F-CA58-3EBB-EF51-668BE65F7A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2602668"/>
              </p:ext>
            </p:extLst>
          </p:nvPr>
        </p:nvGraphicFramePr>
        <p:xfrm>
          <a:off x="2410522" y="3053420"/>
          <a:ext cx="7370956" cy="18957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04801">
                  <a:extLst>
                    <a:ext uri="{9D8B030D-6E8A-4147-A177-3AD203B41FA5}">
                      <a16:colId xmlns:a16="http://schemas.microsoft.com/office/drawing/2014/main" val="1610809108"/>
                    </a:ext>
                  </a:extLst>
                </a:gridCol>
                <a:gridCol w="2067307">
                  <a:extLst>
                    <a:ext uri="{9D8B030D-6E8A-4147-A177-3AD203B41FA5}">
                      <a16:colId xmlns:a16="http://schemas.microsoft.com/office/drawing/2014/main" val="3207027330"/>
                    </a:ext>
                  </a:extLst>
                </a:gridCol>
                <a:gridCol w="1374354">
                  <a:extLst>
                    <a:ext uri="{9D8B030D-6E8A-4147-A177-3AD203B41FA5}">
                      <a16:colId xmlns:a16="http://schemas.microsoft.com/office/drawing/2014/main" val="4064368562"/>
                    </a:ext>
                  </a:extLst>
                </a:gridCol>
                <a:gridCol w="1524494">
                  <a:extLst>
                    <a:ext uri="{9D8B030D-6E8A-4147-A177-3AD203B41FA5}">
                      <a16:colId xmlns:a16="http://schemas.microsoft.com/office/drawing/2014/main" val="1771224322"/>
                    </a:ext>
                  </a:extLst>
                </a:gridCol>
              </a:tblGrid>
              <a:tr h="524147">
                <a:tc rowSpan="2" gridSpan="2"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ysClr val="windowText" lastClr="000000"/>
                          </a:solidFill>
                        </a:rPr>
                        <a:t>True disease status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4569563"/>
                  </a:ext>
                </a:extLst>
              </a:tr>
              <a:tr h="370840"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ysClr val="windowText" lastClr="000000"/>
                          </a:solidFill>
                        </a:rPr>
                        <a:t>Positive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ysClr val="windowText" lastClr="000000"/>
                          </a:solidFill>
                        </a:rPr>
                        <a:t>Negative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5555985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Serostatus</a:t>
                      </a:r>
                      <a:r>
                        <a:rPr lang="en-US" sz="2400" b="1" baseline="0" dirty="0"/>
                        <a:t> based on cutoff</a:t>
                      </a:r>
                      <a:endParaRPr lang="en-US" sz="2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ysClr val="windowText" lastClr="000000"/>
                          </a:solidFill>
                        </a:rPr>
                        <a:t>Seropositive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ysClr val="windowText" lastClr="000000"/>
                          </a:solidFill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674339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ysClr val="windowText" lastClr="000000"/>
                          </a:solidFill>
                        </a:rPr>
                        <a:t>Seronegative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ysClr val="windowText" lastClr="000000"/>
                          </a:solidFill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ysClr val="windowText" lastClr="000000"/>
                          </a:solidFill>
                        </a:rPr>
                        <a:t>30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18311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7151691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8FB68B-B3B4-9B96-D552-27C2A5E19C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BF323-2227-79CE-FA71-419DA1F5B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Specificity of ZIKA antigen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44CCFE-91B3-A122-FDA5-C9763BA720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b="1" dirty="0"/>
              <a:t>For a cutoff = 695.9:</a:t>
            </a:r>
          </a:p>
          <a:p>
            <a:endParaRPr lang="en-US" b="1" dirty="0"/>
          </a:p>
          <a:p>
            <a:endParaRPr lang="en-US" sz="2800" b="1" dirty="0"/>
          </a:p>
          <a:p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78ADB364-52D9-92AA-18A2-3096D94F5CF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19816" y="2618770"/>
                <a:ext cx="7060579" cy="333598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15000"/>
                  </a:lnSpc>
                  <a:spcAft>
                    <a:spcPts val="800"/>
                  </a:spcAft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kern="100" smtClean="0"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𝑆𝑝𝑒𝑐𝑖𝑓𝑖𝑐𝑖𝑡𝑦</m:t>
                      </m:r>
                      <m:r>
                        <a:rPr lang="en-US" sz="2000" i="1" kern="100" smtClean="0"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 =</m:t>
                      </m:r>
                      <m:f>
                        <m:fPr>
                          <m:ctrlPr>
                            <a:rPr lang="en-US" sz="2000" i="1" kern="1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000" i="1" kern="100" smtClean="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𝑇𝑟𝑢𝑒</m:t>
                          </m:r>
                          <m:r>
                            <a:rPr lang="en-US" sz="2000" i="1" kern="100" smtClean="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sz="2000" i="1" kern="100" smtClean="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𝑁𝑒𝑔𝑎𝑡𝑖𝑣𝑒𝑠</m:t>
                          </m:r>
                          <m:r>
                            <a:rPr lang="en-US" sz="2000" i="1" kern="100" smtClean="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 (</m:t>
                          </m:r>
                          <m:r>
                            <a:rPr lang="en-US" sz="2000" i="1" kern="100" smtClean="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𝑇𝑁</m:t>
                          </m:r>
                          <m:r>
                            <a:rPr lang="en-US" sz="2000" i="1" kern="1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000" i="1" kern="1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𝑇𝑟𝑢𝑒</m:t>
                          </m:r>
                          <m:r>
                            <a:rPr lang="en-US" sz="2000" i="1" kern="1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sz="2000" i="1" kern="1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𝑁𝑒𝑔𝑎𝑡𝑖𝑣𝑒𝑠</m:t>
                          </m:r>
                          <m:r>
                            <a:rPr lang="en-US" sz="2000" i="1" kern="1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 (</m:t>
                          </m:r>
                          <m:r>
                            <a:rPr lang="en-US" sz="2000" i="1" kern="1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𝑇𝑁</m:t>
                          </m:r>
                          <m:r>
                            <a:rPr lang="en-US" sz="2000" i="1" kern="1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) +</m:t>
                          </m:r>
                          <m:r>
                            <a:rPr lang="en-US" sz="2000" i="1" kern="1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𝐹𝑎𝑙𝑠𝑒</m:t>
                          </m:r>
                          <m:r>
                            <a:rPr lang="en-US" sz="2000" i="1" kern="1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sz="2000" i="1" kern="1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𝑃𝑜𝑠𝑖𝑡𝑖𝑣𝑒𝑠</m:t>
                          </m:r>
                          <m:r>
                            <a:rPr lang="en-US" sz="2000" i="1" kern="1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 (</m:t>
                          </m:r>
                          <m:r>
                            <a:rPr lang="en-US" sz="2000" i="1" kern="1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𝐹𝑃</m:t>
                          </m:r>
                          <m:r>
                            <a:rPr lang="en-US" sz="2000" i="1" kern="1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2000" kern="100" dirty="0"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15000"/>
                  </a:lnSpc>
                  <a:spcAft>
                    <a:spcPts val="800"/>
                  </a:spcAft>
                  <a:buFont typeface="Arial" panose="020B0604020202020204" pitchFamily="34" charset="0"/>
                  <a:buNone/>
                </a:pPr>
                <a:endParaRPr lang="en-US" sz="2000" kern="100" dirty="0"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15000"/>
                  </a:lnSpc>
                  <a:spcAft>
                    <a:spcPts val="800"/>
                  </a:spcAft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kern="100"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𝑆𝑝𝑒𝑐𝑖𝑓𝑖𝑐𝑖𝑡𝑦</m:t>
                      </m:r>
                      <m:r>
                        <a:rPr lang="en-US" sz="2000" i="1" kern="100"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 =</m:t>
                      </m:r>
                      <m:f>
                        <m:fPr>
                          <m:ctrlPr>
                            <a:rPr lang="en-US" sz="2000" i="1" kern="1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000" b="0" i="1" kern="100" smtClean="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30</m:t>
                          </m:r>
                        </m:num>
                        <m:den>
                          <m:r>
                            <a:rPr lang="en-US" sz="2000" b="0" i="1" kern="100" smtClean="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30</m:t>
                          </m:r>
                          <m:r>
                            <a:rPr lang="en-US" sz="2000" i="1" kern="1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 +</m:t>
                          </m:r>
                          <m:r>
                            <a:rPr lang="en-US" sz="2000" b="0" i="1" kern="100" smtClean="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0</m:t>
                          </m:r>
                        </m:den>
                      </m:f>
                      <m:r>
                        <a:rPr lang="en-US" sz="2000" i="1" kern="100" smtClean="0"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000" i="1" kern="1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000" b="0" i="1" kern="100" smtClean="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30</m:t>
                          </m:r>
                        </m:num>
                        <m:den>
                          <m:r>
                            <a:rPr lang="en-US" sz="2000" i="1" kern="100" smtClean="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30</m:t>
                          </m:r>
                        </m:den>
                      </m:f>
                      <m:r>
                        <a:rPr lang="en-US" sz="2000" i="1" kern="100" smtClean="0"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000" b="0" i="1" kern="100" smtClean="0"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1.00</m:t>
                      </m:r>
                    </m:oMath>
                  </m:oMathPara>
                </a14:m>
                <a:endParaRPr lang="en-US" sz="2000" kern="100" dirty="0"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15000"/>
                  </a:lnSpc>
                  <a:spcAft>
                    <a:spcPts val="800"/>
                  </a:spcAft>
                  <a:buFont typeface="Arial" panose="020B0604020202020204" pitchFamily="34" charset="0"/>
                  <a:buNone/>
                </a:pPr>
                <a:endParaRPr lang="en-US" sz="2000" kern="100" dirty="0"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15000"/>
                  </a:lnSpc>
                  <a:spcAft>
                    <a:spcPts val="800"/>
                  </a:spcAft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kern="100"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𝑆𝑝𝑒𝑐𝑖𝑓𝑖𝑐𝑖𝑡𝑦</m:t>
                      </m:r>
                      <m:r>
                        <a:rPr lang="en-US" sz="2000" i="1" kern="100"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 =100%</m:t>
                      </m:r>
                    </m:oMath>
                  </m:oMathPara>
                </a14:m>
                <a:endParaRPr lang="en-US" sz="2000" kern="100" dirty="0"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endParaRPr lang="en-US" dirty="0"/>
              </a:p>
            </p:txBody>
          </p:sp>
        </mc:Choice>
        <mc:Fallback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78ADB364-52D9-92AA-18A2-3096D94F5C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9816" y="2618770"/>
                <a:ext cx="7060579" cy="333598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03923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1B0F71-7874-6AE9-0E53-A28D2A4B65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08515511-E375-C70F-FBE2-99EF83B524C1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Cutoffs using ZIKA negative controls: </a:t>
            </a:r>
          </a:p>
        </p:txBody>
      </p:sp>
      <p:pic>
        <p:nvPicPr>
          <p:cNvPr id="17" name="Picture 16" descr="A graph of a number of samples&#10;&#10;AI-generated content may be incorrect.">
            <a:extLst>
              <a:ext uri="{FF2B5EF4-FFF2-40B4-BE49-F238E27FC236}">
                <a16:creationId xmlns:a16="http://schemas.microsoft.com/office/drawing/2014/main" id="{BA630D63-5869-EFEA-4495-058D99AD38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4170" y="1843088"/>
            <a:ext cx="4114800" cy="41148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0D0F0A2-28EE-7511-A98D-DBF5B0B3CCF2}"/>
              </a:ext>
            </a:extLst>
          </p:cNvPr>
          <p:cNvSpPr txBox="1"/>
          <p:nvPr/>
        </p:nvSpPr>
        <p:spPr>
          <a:xfrm>
            <a:off x="724829" y="2521059"/>
            <a:ext cx="5731727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Histogram of samples</a:t>
            </a:r>
          </a:p>
          <a:p>
            <a:r>
              <a:rPr lang="en-US" sz="2800" b="1" dirty="0"/>
              <a:t> Cutoffs:</a:t>
            </a:r>
          </a:p>
          <a:p>
            <a:r>
              <a:rPr lang="en-US" sz="2800" b="1" dirty="0"/>
              <a:t>	</a:t>
            </a:r>
            <a:r>
              <a:rPr lang="en-US" sz="2800" dirty="0"/>
              <a:t>In red: </a:t>
            </a:r>
            <a:r>
              <a:rPr lang="en-US" sz="2800" b="1" dirty="0"/>
              <a:t>Mean + 2SD = 695.9</a:t>
            </a:r>
          </a:p>
          <a:p>
            <a:r>
              <a:rPr lang="en-US" sz="2800" dirty="0"/>
              <a:t>	In purple: </a:t>
            </a:r>
            <a:r>
              <a:rPr lang="en-US" sz="2800" b="1" dirty="0"/>
              <a:t>Mean + 3SD = 1116.5</a:t>
            </a:r>
          </a:p>
        </p:txBody>
      </p:sp>
    </p:spTree>
    <p:extLst>
      <p:ext uri="{BB962C8B-B14F-4D97-AF65-F5344CB8AC3E}">
        <p14:creationId xmlns:p14="http://schemas.microsoft.com/office/powerpoint/2010/main" val="16107004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1A5CB-84EE-29ED-26B4-CC1551CBC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Mixture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B61ED9-6A59-A37F-5B99-4EDAF0F316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15000"/>
              </a:lnSpc>
            </a:pPr>
            <a:r>
              <a:rPr lang="en-US" sz="2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Mixture models are the only method to calculate cutoffs directly from the sample distribution </a:t>
            </a:r>
          </a:p>
          <a:p>
            <a:pPr lvl="1">
              <a:lnSpc>
                <a:spcPct val="115000"/>
              </a:lnSpc>
            </a:pPr>
            <a:r>
              <a:rPr lang="en-US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</a:t>
            </a:r>
            <a:r>
              <a:rPr lang="en-US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oes not require positive or negative controls</a:t>
            </a:r>
          </a:p>
        </p:txBody>
      </p:sp>
    </p:spTree>
    <p:extLst>
      <p:ext uri="{BB962C8B-B14F-4D97-AF65-F5344CB8AC3E}">
        <p14:creationId xmlns:p14="http://schemas.microsoft.com/office/powerpoint/2010/main" val="7415583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76C852-F005-4491-A68D-AE08825800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F00C8B-B6CA-06B2-1EAF-EF9ACB756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Mixture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115A41-D338-D1F2-DAB7-7EB406DF7F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15000"/>
              </a:lnSpc>
            </a:pPr>
            <a:r>
              <a:rPr lang="en-US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Advantage: Doesn’t require positive or negative controls</a:t>
            </a:r>
            <a:endParaRPr lang="en-US" kern="100" dirty="0"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Disadvantage: Only works if we have distributions representing exposed and unexposed individuals with minimal overlap</a:t>
            </a:r>
          </a:p>
        </p:txBody>
      </p:sp>
    </p:spTree>
    <p:extLst>
      <p:ext uri="{BB962C8B-B14F-4D97-AF65-F5344CB8AC3E}">
        <p14:creationId xmlns:p14="http://schemas.microsoft.com/office/powerpoint/2010/main" val="146110789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21A422-88F5-3AA8-2B08-51C2A1B402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AFB08-5180-90B0-29AF-880BBF0CF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Mixture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1549E6-00AF-2CF0-9CB1-C85FB5A207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b="1" dirty="0"/>
              <a:t>Why may we not see two distinct distributions for exposed and unexposed individuals in a population (either 1 or 3+ distributions)?</a:t>
            </a:r>
          </a:p>
          <a:p>
            <a:r>
              <a:rPr lang="en-US" dirty="0"/>
              <a:t>Almost all / almost no individuals exposed</a:t>
            </a:r>
          </a:p>
          <a:p>
            <a:r>
              <a:rPr lang="en-US" dirty="0"/>
              <a:t>Waning antibodies over time</a:t>
            </a:r>
          </a:p>
          <a:p>
            <a:r>
              <a:rPr lang="en-US" dirty="0"/>
              <a:t>Cross-reactive antibodies</a:t>
            </a:r>
          </a:p>
          <a:p>
            <a:r>
              <a:rPr lang="en-US" dirty="0"/>
              <a:t>Magnitude of antibody response could vary with intensity of infection</a:t>
            </a:r>
          </a:p>
          <a:p>
            <a:r>
              <a:rPr lang="en-US" dirty="0"/>
              <a:t>Natural infection vs. vaccination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676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62D049-42B6-66D1-A28A-834B407B11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7044C4-544F-E4FB-8D85-C21C2B285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choosing cutoff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2C0045-7EBC-1F19-20E8-BE9CB0AFD7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6880" y="5268911"/>
            <a:ext cx="10916920" cy="1059815"/>
          </a:xfrm>
        </p:spPr>
        <p:txBody>
          <a:bodyPr>
            <a:normAutofit/>
          </a:bodyPr>
          <a:lstStyle/>
          <a:p>
            <a:pPr marL="457200" lvl="1" indent="0">
              <a:lnSpc>
                <a:spcPct val="115000"/>
              </a:lnSpc>
              <a:buNone/>
            </a:pPr>
            <a:r>
              <a:rPr lang="en-US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Serosurveillance of viral and vaccine preventable diseases using 47-plex assay</a:t>
            </a:r>
          </a:p>
        </p:txBody>
      </p:sp>
      <p:pic>
        <p:nvPicPr>
          <p:cNvPr id="5" name="Picture 4" descr="A close-up of a card&#10;&#10;AI-generated content may be incorrect.">
            <a:extLst>
              <a:ext uri="{FF2B5EF4-FFF2-40B4-BE49-F238E27FC236}">
                <a16:creationId xmlns:a16="http://schemas.microsoft.com/office/drawing/2014/main" id="{53BB7A3E-3CED-D564-1646-D76D1B829C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1279" y="1894694"/>
            <a:ext cx="5469442" cy="3068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09170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0BBFA7-5538-5F3E-2596-E81C4091EC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EDEB9-AD39-B4A1-9EAD-859A4E84B3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Mixture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BF8C99-6B4D-22E8-920E-44B49689A7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4660" y="1474805"/>
            <a:ext cx="10515600" cy="566701"/>
          </a:xfrm>
        </p:spPr>
        <p:txBody>
          <a:bodyPr>
            <a:noAutofit/>
          </a:bodyPr>
          <a:lstStyle/>
          <a:p>
            <a:pPr marL="457200" marR="0" lvl="1" indent="0">
              <a:lnSpc>
                <a:spcPct val="115000"/>
              </a:lnSpc>
              <a:buNone/>
            </a:pPr>
            <a:r>
              <a:rPr lang="en-US" sz="2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Chikv</a:t>
            </a:r>
            <a:r>
              <a:rPr lang="en-US" sz="2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and </a:t>
            </a:r>
            <a:r>
              <a:rPr lang="en-US" sz="2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Denv</a:t>
            </a:r>
            <a:r>
              <a:rPr lang="en-US" sz="2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could be ok distributions for mixture models (possibly two components) </a:t>
            </a:r>
            <a:endParaRPr lang="en-US" sz="2800" kern="100" dirty="0">
              <a:effectLst/>
              <a:highlight>
                <a:srgbClr val="FFFF00"/>
              </a:highlight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pic>
        <p:nvPicPr>
          <p:cNvPr id="9" name="Picture 8" descr="A graph of a number of samples&#10;&#10;AI-generated content may be incorrect.">
            <a:extLst>
              <a:ext uri="{FF2B5EF4-FFF2-40B4-BE49-F238E27FC236}">
                <a16:creationId xmlns:a16="http://schemas.microsoft.com/office/drawing/2014/main" id="{3E35F380-E0AC-8A5D-3F51-3F8855A69D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646969"/>
            <a:ext cx="3657600" cy="3657600"/>
          </a:xfrm>
          <a:prstGeom prst="rect">
            <a:avLst/>
          </a:prstGeom>
        </p:spPr>
      </p:pic>
      <p:pic>
        <p:nvPicPr>
          <p:cNvPr id="11" name="Picture 10" descr="A graph of a number of samples&#10;&#10;AI-generated content may be incorrect.">
            <a:extLst>
              <a:ext uri="{FF2B5EF4-FFF2-40B4-BE49-F238E27FC236}">
                <a16:creationId xmlns:a16="http://schemas.microsoft.com/office/drawing/2014/main" id="{C2992E7A-E5AA-4509-5A06-579F64F3E0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1065" y="2646969"/>
            <a:ext cx="36576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2034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036583-32E0-0EDE-F145-BD5BA568D5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6E92A-5A4B-A7F6-CA63-2419FA108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Mixture models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617B6B-5A9F-057A-FED0-1032429D79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6172" y="5043229"/>
            <a:ext cx="7213600" cy="1003300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EF73C51-B987-A29E-388F-C81370580E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4771"/>
            <a:ext cx="3125972" cy="2623251"/>
          </a:xfrm>
        </p:spPr>
        <p:txBody>
          <a:bodyPr>
            <a:noAutofit/>
          </a:bodyPr>
          <a:lstStyle/>
          <a:p>
            <a:pPr>
              <a:lnSpc>
                <a:spcPct val="115000"/>
              </a:lnSpc>
            </a:pPr>
            <a:r>
              <a:rPr lang="en-US" sz="2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Statistics also show that 2 components fit these distributions better than 1 component  </a:t>
            </a:r>
          </a:p>
        </p:txBody>
      </p:sp>
      <p:pic>
        <p:nvPicPr>
          <p:cNvPr id="10" name="Picture 9" descr="A graph of a graph showing different distribution of different distribution of different distribution of different distribution of different distribution of different distribution of different distribution of different distribution of different&#10;&#10;AI-generated content may be incorrect.">
            <a:extLst>
              <a:ext uri="{FF2B5EF4-FFF2-40B4-BE49-F238E27FC236}">
                <a16:creationId xmlns:a16="http://schemas.microsoft.com/office/drawing/2014/main" id="{79E7AD7C-4B13-33E4-2273-ACBB7BC67FE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5324"/>
          <a:stretch/>
        </p:blipFill>
        <p:spPr>
          <a:xfrm>
            <a:off x="4432890" y="1512176"/>
            <a:ext cx="3326219" cy="31491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pic>
        <p:nvPicPr>
          <p:cNvPr id="13" name="Picture 12" descr="A graph of a normal distribution&#10;&#10;AI-generated content may be incorrect.">
            <a:extLst>
              <a:ext uri="{FF2B5EF4-FFF2-40B4-BE49-F238E27FC236}">
                <a16:creationId xmlns:a16="http://schemas.microsoft.com/office/drawing/2014/main" id="{6669A049-35BA-9D72-B5C3-CAFE7057C9F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5324"/>
          <a:stretch/>
        </p:blipFill>
        <p:spPr>
          <a:xfrm>
            <a:off x="7759109" y="1512176"/>
            <a:ext cx="3326219" cy="314912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3308032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CA583D-24B5-B10D-4436-875EAE3D7A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5240D3-1929-14D4-E81F-FAEF4FC45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Mixture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22A65F-74BE-0B9D-1269-5514270745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694291"/>
          </a:xfrm>
        </p:spPr>
        <p:txBody>
          <a:bodyPr/>
          <a:lstStyle/>
          <a:p>
            <a:pPr marL="457200" marR="0" lvl="1" indent="0">
              <a:lnSpc>
                <a:spcPct val="115000"/>
              </a:lnSpc>
              <a:buNone/>
            </a:pPr>
            <a:r>
              <a:rPr lang="en-US" dirty="0"/>
              <a:t>Some antigen distributions are not as good</a:t>
            </a:r>
          </a:p>
        </p:txBody>
      </p:sp>
      <p:pic>
        <p:nvPicPr>
          <p:cNvPr id="7" name="Picture 6" descr="A graph of a number of samples&#10;&#10;AI-generated content may be incorrect.">
            <a:extLst>
              <a:ext uri="{FF2B5EF4-FFF2-40B4-BE49-F238E27FC236}">
                <a16:creationId xmlns:a16="http://schemas.microsoft.com/office/drawing/2014/main" id="{49EA854C-9EF5-DA43-0147-6A1EDFFB31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2111" y="2443643"/>
            <a:ext cx="3528237" cy="3528237"/>
          </a:xfrm>
          <a:prstGeom prst="rect">
            <a:avLst/>
          </a:prstGeom>
        </p:spPr>
      </p:pic>
      <p:pic>
        <p:nvPicPr>
          <p:cNvPr id="9" name="Picture 8" descr="A graph of a normal distribution&#10;&#10;AI-generated content may be incorrect.">
            <a:extLst>
              <a:ext uri="{FF2B5EF4-FFF2-40B4-BE49-F238E27FC236}">
                <a16:creationId xmlns:a16="http://schemas.microsoft.com/office/drawing/2014/main" id="{0B15CFB6-1C05-A569-9132-1814AE0DEAC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4186"/>
          <a:stretch/>
        </p:blipFill>
        <p:spPr>
          <a:xfrm>
            <a:off x="5956823" y="2493261"/>
            <a:ext cx="3578810" cy="342899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5782A32-F8CB-A849-E987-4BF9A0661548}"/>
              </a:ext>
            </a:extLst>
          </p:cNvPr>
          <p:cNvSpPr txBox="1"/>
          <p:nvPr/>
        </p:nvSpPr>
        <p:spPr>
          <a:xfrm>
            <a:off x="8744954" y="2598003"/>
            <a:ext cx="24887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One component is best fit</a:t>
            </a:r>
            <a:endParaRPr lang="en-US" sz="2400" b="1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9785A58-E86C-A0C4-86E3-28A94FD55053}"/>
              </a:ext>
            </a:extLst>
          </p:cNvPr>
          <p:cNvCxnSpPr>
            <a:cxnSpLocks/>
          </p:cNvCxnSpPr>
          <p:nvPr/>
        </p:nvCxnSpPr>
        <p:spPr>
          <a:xfrm flipH="1">
            <a:off x="8311184" y="3287210"/>
            <a:ext cx="867540" cy="547847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0351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91F35B-9F04-5292-2CA4-C285CA2D15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Mixture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3766B9-8350-60AA-7ABD-3215765620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6103088" cy="3373697"/>
          </a:xfrm>
        </p:spPr>
        <p:txBody>
          <a:bodyPr>
            <a:normAutofit/>
          </a:bodyPr>
          <a:lstStyle/>
          <a:p>
            <a:r>
              <a:rPr lang="en-US" dirty="0"/>
              <a:t>Unlike other methods, this method doesn’t calculate a cutoff</a:t>
            </a:r>
          </a:p>
          <a:p>
            <a:r>
              <a:rPr lang="en-US" dirty="0"/>
              <a:t>Instead, it calculates the probability of each sample being seropositive</a:t>
            </a:r>
          </a:p>
          <a:p>
            <a:r>
              <a:rPr lang="en-US" dirty="0"/>
              <a:t>Seroprevalence equals the sum of the probabilities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101ACD-41BE-840C-D5A8-F13E1994E6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1288" y="1220847"/>
            <a:ext cx="4089400" cy="3225800"/>
          </a:xfrm>
          <a:prstGeom prst="rect">
            <a:avLst/>
          </a:prstGeom>
          <a:ln>
            <a:solidFill>
              <a:schemeClr val="tx1"/>
            </a:solidFill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EFF6863-FE8F-6B7F-56D2-631B749BDEB8}"/>
                  </a:ext>
                </a:extLst>
              </p:cNvPr>
              <p:cNvSpPr txBox="1"/>
              <p:nvPr/>
            </p:nvSpPr>
            <p:spPr>
              <a:xfrm>
                <a:off x="1795130" y="4796289"/>
                <a:ext cx="7912395" cy="10759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15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kern="100" smtClean="0"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𝑆𝑒𝑟𝑜𝑝𝑟𝑒𝑣𝑎𝑙𝑒𝑛𝑐𝑒</m:t>
                      </m:r>
                      <m:r>
                        <a:rPr lang="en-US" sz="2400" i="1" kern="100" smtClean="0"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 =</m:t>
                      </m:r>
                      <m:f>
                        <m:fPr>
                          <m:ctrlPr>
                            <a:rPr lang="en-US" sz="2400" b="0" i="1" kern="100" smtClean="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400" b="0" i="1" kern="100" smtClean="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∑</m:t>
                          </m:r>
                          <m:r>
                            <a:rPr lang="en-US" sz="2400" b="0" i="1" kern="100" smtClean="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𝑝𝑟𝑜𝑏𝑎𝑏𝑙𝑖𝑡𝑖𝑒𝑠</m:t>
                          </m:r>
                        </m:num>
                        <m:den>
                          <m:r>
                            <a:rPr lang="en-US" sz="2400" b="0" i="1" kern="100" smtClean="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𝑛𝑢𝑚𝑏𝑒𝑟</m:t>
                          </m:r>
                          <m:r>
                            <a:rPr lang="en-US" sz="2400" b="0" i="1" kern="100" smtClean="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sz="2400" b="0" i="1" kern="100" smtClean="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𝑜𝑓</m:t>
                          </m:r>
                          <m:r>
                            <a:rPr lang="en-US" sz="2400" b="0" i="1" kern="100" smtClean="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sz="2400" b="0" i="1" kern="100" smtClean="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𝑠𝑎𝑚𝑝𝑙𝑒𝑠</m:t>
                          </m:r>
                        </m:den>
                      </m:f>
                      <m:r>
                        <a:rPr lang="en-US" sz="2400" b="0" i="1" kern="100" smtClean="0"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400" i="1" kern="1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400" i="1" kern="1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253</m:t>
                          </m:r>
                        </m:num>
                        <m:den>
                          <m:r>
                            <a:rPr lang="en-US" sz="2400" b="0" i="1" kern="100" smtClean="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1000</m:t>
                          </m:r>
                        </m:den>
                      </m:f>
                      <m:r>
                        <a:rPr lang="en-US" sz="2400" b="0" i="1" kern="100" smtClean="0"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400" b="0" i="1" kern="100" smtClean="0"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25.3%</m:t>
                      </m:r>
                    </m:oMath>
                  </m:oMathPara>
                </a14:m>
                <a:endParaRPr lang="en-US" sz="2400" kern="1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EFF6863-FE8F-6B7F-56D2-631B749BDE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5130" y="4796289"/>
                <a:ext cx="7912395" cy="1075936"/>
              </a:xfrm>
              <a:prstGeom prst="rect">
                <a:avLst/>
              </a:prstGeom>
              <a:blipFill>
                <a:blip r:embed="rId4"/>
                <a:stretch>
                  <a:fillRect l="-1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30699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2EA6D-9451-1AC6-40A8-3FDFEB61C4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AB0370-D76D-94A1-1BD4-5A1D8599A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Methods to determine </a:t>
            </a:r>
            <a:r>
              <a:rPr lang="en-US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seropositivity</a:t>
            </a:r>
            <a:r>
              <a:rPr lang="en-US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come with different </a:t>
            </a:r>
            <a:r>
              <a:rPr lang="en-US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assumptions</a:t>
            </a:r>
            <a:r>
              <a:rPr lang="en-US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which you should be sure to understand</a:t>
            </a:r>
          </a:p>
          <a:p>
            <a:r>
              <a:rPr lang="en-US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The method you choose will depend on</a:t>
            </a:r>
            <a:r>
              <a:rPr lang="en-US" b="1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your study </a:t>
            </a:r>
            <a:r>
              <a:rPr lang="en-US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and the </a:t>
            </a:r>
            <a:r>
              <a:rPr lang="en-US" b="1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particular antigen</a:t>
            </a:r>
            <a:r>
              <a:rPr lang="en-US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in addition to </a:t>
            </a:r>
            <a:r>
              <a:rPr lang="en-US" b="1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controls</a:t>
            </a:r>
            <a:r>
              <a:rPr lang="en-US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available, and sample and control </a:t>
            </a:r>
            <a:r>
              <a:rPr lang="en-US" b="1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distributions</a:t>
            </a:r>
            <a:r>
              <a:rPr lang="en-US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</a:p>
          <a:p>
            <a:endParaRPr lang="en-US" kern="100" dirty="0">
              <a:effectLst/>
              <a:highlight>
                <a:srgbClr val="FFFF00"/>
              </a:highlight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en-US" kern="100" dirty="0">
              <a:effectLst/>
              <a:highlight>
                <a:srgbClr val="FFFF00"/>
              </a:highlight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72810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75148A-5265-F49C-29E1-4FF3004176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701BB-21EF-D5A6-F071-F189B8D32E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choosing cutoff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3602FA-DED3-1B13-080A-9B962A18BB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6280" y="4104639"/>
            <a:ext cx="10515600" cy="2021523"/>
          </a:xfrm>
        </p:spPr>
        <p:txBody>
          <a:bodyPr>
            <a:normAutofit lnSpcReduction="10000"/>
          </a:bodyPr>
          <a:lstStyle/>
          <a:p>
            <a:pPr marL="457200" marR="0" lvl="1" indent="0">
              <a:lnSpc>
                <a:spcPct val="115000"/>
              </a:lnSpc>
              <a:buNone/>
            </a:pPr>
            <a:endParaRPr lang="en-US" sz="1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sz="14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Bloch et al. 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GillSansRegular"/>
              </a:rPr>
              <a:t>Investigation of the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GillSansRegular"/>
              </a:rPr>
              <a:t>sero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GillSansRegular"/>
              </a:rPr>
              <a:t>-epidemiology of vaccine preventable diseases and common viral infections in French populations using a multiplex serological assay. 2024.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GillSansRegular"/>
              </a:rPr>
              <a:t>medRxiv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GillSansRegular"/>
              </a:rPr>
              <a:t>.</a:t>
            </a:r>
            <a:endParaRPr lang="en-US" sz="14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pic>
        <p:nvPicPr>
          <p:cNvPr id="6" name="Picture 5" descr="A diagram of a bimodal distribution&#10;&#10;AI-generated content may be incorrect.">
            <a:extLst>
              <a:ext uri="{FF2B5EF4-FFF2-40B4-BE49-F238E27FC236}">
                <a16:creationId xmlns:a16="http://schemas.microsoft.com/office/drawing/2014/main" id="{61EC8034-0BE6-7CCD-B27D-98332B04DF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1813" y="1344766"/>
            <a:ext cx="6307418" cy="4168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8805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51B3854-5E98-92E2-3831-97E0481169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Choosing cutoff methods: Example from 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Zambezia, Mozambique panel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1D2D209-942A-FBED-3F60-48595151962B}"/>
              </a:ext>
            </a:extLst>
          </p:cNvPr>
          <p:cNvSpPr txBox="1"/>
          <p:nvPr/>
        </p:nvSpPr>
        <p:spPr>
          <a:xfrm>
            <a:off x="2939121" y="1623028"/>
            <a:ext cx="40514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Are international standards available (like for correlate of protection)?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E89EC1A-498E-EDC7-AFBB-84FDDD2718D7}"/>
              </a:ext>
            </a:extLst>
          </p:cNvPr>
          <p:cNvCxnSpPr>
            <a:cxnSpLocks/>
          </p:cNvCxnSpPr>
          <p:nvPr/>
        </p:nvCxnSpPr>
        <p:spPr>
          <a:xfrm>
            <a:off x="5093821" y="2269360"/>
            <a:ext cx="368105" cy="593747"/>
          </a:xfrm>
          <a:prstGeom prst="straightConnector1">
            <a:avLst/>
          </a:prstGeom>
          <a:ln w="603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383393F-713F-47DB-0C06-B6A6A10437A8}"/>
              </a:ext>
            </a:extLst>
          </p:cNvPr>
          <p:cNvCxnSpPr>
            <a:cxnSpLocks/>
          </p:cNvCxnSpPr>
          <p:nvPr/>
        </p:nvCxnSpPr>
        <p:spPr>
          <a:xfrm flipH="1">
            <a:off x="4430295" y="2269359"/>
            <a:ext cx="385689" cy="593748"/>
          </a:xfrm>
          <a:prstGeom prst="straightConnector1">
            <a:avLst/>
          </a:prstGeom>
          <a:ln w="603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9B20C13A-5C6A-F908-043B-5D4FF8A494B4}"/>
              </a:ext>
            </a:extLst>
          </p:cNvPr>
          <p:cNvSpPr txBox="1"/>
          <p:nvPr/>
        </p:nvSpPr>
        <p:spPr>
          <a:xfrm>
            <a:off x="3911549" y="2381567"/>
            <a:ext cx="670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Yes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7B9CEF1-1503-FA03-2296-E1F0B0DC4A39}"/>
              </a:ext>
            </a:extLst>
          </p:cNvPr>
          <p:cNvSpPr txBox="1"/>
          <p:nvPr/>
        </p:nvSpPr>
        <p:spPr>
          <a:xfrm>
            <a:off x="5380156" y="2338306"/>
            <a:ext cx="670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No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35F392A-EAB3-A7CB-8613-9AA2B50B05AA}"/>
              </a:ext>
            </a:extLst>
          </p:cNvPr>
          <p:cNvSpPr txBox="1"/>
          <p:nvPr/>
        </p:nvSpPr>
        <p:spPr>
          <a:xfrm>
            <a:off x="2796099" y="2863107"/>
            <a:ext cx="20198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Use international standard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4E710C1-81DE-8237-C46A-54F273AB16D0}"/>
              </a:ext>
            </a:extLst>
          </p:cNvPr>
          <p:cNvSpPr txBox="1"/>
          <p:nvPr/>
        </p:nvSpPr>
        <p:spPr>
          <a:xfrm>
            <a:off x="4914457" y="2764128"/>
            <a:ext cx="27854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Are positive and negative controls available?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70F6634-5D34-FD04-00E6-0282BF3D6349}"/>
              </a:ext>
            </a:extLst>
          </p:cNvPr>
          <p:cNvCxnSpPr>
            <a:cxnSpLocks/>
          </p:cNvCxnSpPr>
          <p:nvPr/>
        </p:nvCxnSpPr>
        <p:spPr>
          <a:xfrm>
            <a:off x="6964537" y="3351846"/>
            <a:ext cx="329423" cy="418237"/>
          </a:xfrm>
          <a:prstGeom prst="straightConnector1">
            <a:avLst/>
          </a:prstGeom>
          <a:ln w="603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0487BDD-EAA0-2233-A33A-33866C488970}"/>
              </a:ext>
            </a:extLst>
          </p:cNvPr>
          <p:cNvCxnSpPr>
            <a:cxnSpLocks/>
          </p:cNvCxnSpPr>
          <p:nvPr/>
        </p:nvCxnSpPr>
        <p:spPr>
          <a:xfrm flipH="1">
            <a:off x="5011904" y="3518373"/>
            <a:ext cx="385689" cy="593748"/>
          </a:xfrm>
          <a:prstGeom prst="straightConnector1">
            <a:avLst/>
          </a:prstGeom>
          <a:ln w="603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23E0F155-5D1C-7BED-804D-114C9461C685}"/>
              </a:ext>
            </a:extLst>
          </p:cNvPr>
          <p:cNvSpPr txBox="1"/>
          <p:nvPr/>
        </p:nvSpPr>
        <p:spPr>
          <a:xfrm>
            <a:off x="4493158" y="3630581"/>
            <a:ext cx="670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Yes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185C68E-CCF9-7604-00FD-346678AF5B95}"/>
              </a:ext>
            </a:extLst>
          </p:cNvPr>
          <p:cNvSpPr txBox="1"/>
          <p:nvPr/>
        </p:nvSpPr>
        <p:spPr>
          <a:xfrm>
            <a:off x="7234642" y="3307415"/>
            <a:ext cx="670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No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D4EF69D-B1BE-2419-27A1-36BF3EB8FA05}"/>
              </a:ext>
            </a:extLst>
          </p:cNvPr>
          <p:cNvSpPr txBox="1"/>
          <p:nvPr/>
        </p:nvSpPr>
        <p:spPr>
          <a:xfrm>
            <a:off x="2800930" y="4123848"/>
            <a:ext cx="26494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Use ROC curve; is Youden’s J reasonable?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C5064009-91D6-D775-4EC5-F020E75B6974}"/>
              </a:ext>
            </a:extLst>
          </p:cNvPr>
          <p:cNvCxnSpPr>
            <a:cxnSpLocks/>
          </p:cNvCxnSpPr>
          <p:nvPr/>
        </p:nvCxnSpPr>
        <p:spPr>
          <a:xfrm>
            <a:off x="3148815" y="4794365"/>
            <a:ext cx="368105" cy="593747"/>
          </a:xfrm>
          <a:prstGeom prst="straightConnector1">
            <a:avLst/>
          </a:prstGeom>
          <a:ln w="603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A49D4F5D-AC93-D1BF-3EDB-241F37F3F18F}"/>
              </a:ext>
            </a:extLst>
          </p:cNvPr>
          <p:cNvCxnSpPr>
            <a:cxnSpLocks/>
          </p:cNvCxnSpPr>
          <p:nvPr/>
        </p:nvCxnSpPr>
        <p:spPr>
          <a:xfrm flipH="1">
            <a:off x="2485289" y="4794364"/>
            <a:ext cx="385689" cy="593748"/>
          </a:xfrm>
          <a:prstGeom prst="straightConnector1">
            <a:avLst/>
          </a:prstGeom>
          <a:ln w="603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64D8E060-6989-A774-3FA7-E3E471DE2CC7}"/>
              </a:ext>
            </a:extLst>
          </p:cNvPr>
          <p:cNvSpPr txBox="1"/>
          <p:nvPr/>
        </p:nvSpPr>
        <p:spPr>
          <a:xfrm>
            <a:off x="1966543" y="4906572"/>
            <a:ext cx="670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Yes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EB7FDFA-02C9-74AD-20CD-F465C8FBBB57}"/>
              </a:ext>
            </a:extLst>
          </p:cNvPr>
          <p:cNvSpPr txBox="1"/>
          <p:nvPr/>
        </p:nvSpPr>
        <p:spPr>
          <a:xfrm>
            <a:off x="3530989" y="4974232"/>
            <a:ext cx="670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No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4AF31F7-9FA7-931A-0B31-B87BAC66A2DB}"/>
              </a:ext>
            </a:extLst>
          </p:cNvPr>
          <p:cNvSpPr txBox="1"/>
          <p:nvPr/>
        </p:nvSpPr>
        <p:spPr>
          <a:xfrm>
            <a:off x="1019179" y="5404014"/>
            <a:ext cx="20198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Maximize Youden’s J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17075E2-A6EA-26EA-CB81-59B4D1C6D7DA}"/>
              </a:ext>
            </a:extLst>
          </p:cNvPr>
          <p:cNvSpPr txBox="1"/>
          <p:nvPr/>
        </p:nvSpPr>
        <p:spPr>
          <a:xfrm>
            <a:off x="2628459" y="5424110"/>
            <a:ext cx="26494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Maximize specificity with sensitivity</a:t>
            </a:r>
            <a:r>
              <a:rPr lang="en-US" b="0" i="0" dirty="0">
                <a:solidFill>
                  <a:srgbClr val="001D35"/>
                </a:solidFill>
                <a:effectLst/>
                <a:latin typeface="Google Sans"/>
              </a:rPr>
              <a:t> </a:t>
            </a:r>
            <a:r>
              <a:rPr lang="en-US" b="1" i="0" dirty="0">
                <a:solidFill>
                  <a:srgbClr val="001D35"/>
                </a:solidFill>
                <a:effectLst/>
                <a:latin typeface="Google Sans"/>
              </a:rPr>
              <a:t>≥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75%</a:t>
            </a:r>
            <a:endParaRPr lang="en-US" sz="1800" b="1" dirty="0">
              <a:effectLst/>
            </a:endParaRPr>
          </a:p>
          <a:p>
            <a:pPr algn="ctr"/>
            <a:endParaRPr lang="en-US" b="1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FEA6AFD-740F-450D-E829-392BC35B8F47}"/>
              </a:ext>
            </a:extLst>
          </p:cNvPr>
          <p:cNvSpPr txBox="1"/>
          <p:nvPr/>
        </p:nvSpPr>
        <p:spPr>
          <a:xfrm>
            <a:off x="6853644" y="3606023"/>
            <a:ext cx="21845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Are negative controls available?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6E339C05-2B93-70A2-9AA2-25849BE08996}"/>
              </a:ext>
            </a:extLst>
          </p:cNvPr>
          <p:cNvCxnSpPr>
            <a:cxnSpLocks/>
          </p:cNvCxnSpPr>
          <p:nvPr/>
        </p:nvCxnSpPr>
        <p:spPr>
          <a:xfrm>
            <a:off x="8888061" y="4198651"/>
            <a:ext cx="406135" cy="549199"/>
          </a:xfrm>
          <a:prstGeom prst="straightConnector1">
            <a:avLst/>
          </a:prstGeom>
          <a:ln w="603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29DEE8AC-F14C-4880-D8BC-253B828C0082}"/>
              </a:ext>
            </a:extLst>
          </p:cNvPr>
          <p:cNvCxnSpPr>
            <a:cxnSpLocks/>
          </p:cNvCxnSpPr>
          <p:nvPr/>
        </p:nvCxnSpPr>
        <p:spPr>
          <a:xfrm flipH="1">
            <a:off x="7544709" y="4213737"/>
            <a:ext cx="366457" cy="534113"/>
          </a:xfrm>
          <a:prstGeom prst="straightConnector1">
            <a:avLst/>
          </a:prstGeom>
          <a:ln w="603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DEBE5645-8745-E503-EC1F-6AF39F384EC8}"/>
              </a:ext>
            </a:extLst>
          </p:cNvPr>
          <p:cNvSpPr txBox="1"/>
          <p:nvPr/>
        </p:nvSpPr>
        <p:spPr>
          <a:xfrm>
            <a:off x="7095385" y="4196870"/>
            <a:ext cx="670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Yes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5E3F5EA-32BA-6A52-3F94-C294678F6FA3}"/>
              </a:ext>
            </a:extLst>
          </p:cNvPr>
          <p:cNvSpPr txBox="1"/>
          <p:nvPr/>
        </p:nvSpPr>
        <p:spPr>
          <a:xfrm>
            <a:off x="9147285" y="4193853"/>
            <a:ext cx="670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No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D4DB938-02FC-D633-62D2-95AE9800A540}"/>
              </a:ext>
            </a:extLst>
          </p:cNvPr>
          <p:cNvSpPr txBox="1"/>
          <p:nvPr/>
        </p:nvSpPr>
        <p:spPr>
          <a:xfrm>
            <a:off x="8978552" y="4639259"/>
            <a:ext cx="18501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Use finite mixture model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E7FD788-755B-861C-228C-7BDC81AF360C}"/>
              </a:ext>
            </a:extLst>
          </p:cNvPr>
          <p:cNvSpPr txBox="1"/>
          <p:nvPr/>
        </p:nvSpPr>
        <p:spPr>
          <a:xfrm>
            <a:off x="5950076" y="4651066"/>
            <a:ext cx="24495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highlight>
                  <a:srgbClr val="FFFF00"/>
                </a:highlight>
              </a:rPr>
              <a:t>Are negative controls normally distributed?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6E29D8D9-A565-8504-9A52-1EA1BED12651}"/>
              </a:ext>
            </a:extLst>
          </p:cNvPr>
          <p:cNvCxnSpPr>
            <a:cxnSpLocks/>
          </p:cNvCxnSpPr>
          <p:nvPr/>
        </p:nvCxnSpPr>
        <p:spPr>
          <a:xfrm>
            <a:off x="7326602" y="5317865"/>
            <a:ext cx="250749" cy="475823"/>
          </a:xfrm>
          <a:prstGeom prst="straightConnector1">
            <a:avLst/>
          </a:prstGeom>
          <a:ln w="603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B9C551A3-0C28-401E-8733-49F21A6B8EF9}"/>
              </a:ext>
            </a:extLst>
          </p:cNvPr>
          <p:cNvCxnSpPr>
            <a:cxnSpLocks/>
          </p:cNvCxnSpPr>
          <p:nvPr/>
        </p:nvCxnSpPr>
        <p:spPr>
          <a:xfrm flipH="1">
            <a:off x="6634817" y="5317865"/>
            <a:ext cx="361950" cy="433862"/>
          </a:xfrm>
          <a:prstGeom prst="straightConnector1">
            <a:avLst/>
          </a:prstGeom>
          <a:ln w="603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DF550768-083B-0E65-35C7-613788B2E487}"/>
              </a:ext>
            </a:extLst>
          </p:cNvPr>
          <p:cNvSpPr txBox="1"/>
          <p:nvPr/>
        </p:nvSpPr>
        <p:spPr>
          <a:xfrm>
            <a:off x="6092332" y="5309409"/>
            <a:ext cx="670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Yes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8B655E7-FD3E-6A70-19C1-96CBF14ABCA3}"/>
              </a:ext>
            </a:extLst>
          </p:cNvPr>
          <p:cNvSpPr txBox="1"/>
          <p:nvPr/>
        </p:nvSpPr>
        <p:spPr>
          <a:xfrm>
            <a:off x="7539252" y="5317865"/>
            <a:ext cx="670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No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97472982-258A-7DA0-ED05-A78C6A3443AB}"/>
              </a:ext>
            </a:extLst>
          </p:cNvPr>
          <p:cNvSpPr txBox="1"/>
          <p:nvPr/>
        </p:nvSpPr>
        <p:spPr>
          <a:xfrm>
            <a:off x="5051470" y="5764384"/>
            <a:ext cx="24495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Mean + 3SD of negative controls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C6985AE1-F799-0388-1E1C-0AFFE37DB024}"/>
              </a:ext>
            </a:extLst>
          </p:cNvPr>
          <p:cNvSpPr txBox="1"/>
          <p:nvPr/>
        </p:nvSpPr>
        <p:spPr>
          <a:xfrm>
            <a:off x="6990615" y="5751030"/>
            <a:ext cx="24495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Highest negative control</a:t>
            </a:r>
          </a:p>
        </p:txBody>
      </p:sp>
    </p:spTree>
    <p:extLst>
      <p:ext uri="{BB962C8B-B14F-4D97-AF65-F5344CB8AC3E}">
        <p14:creationId xmlns:p14="http://schemas.microsoft.com/office/powerpoint/2010/main" val="9397754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9A057-0B46-9150-7E62-F3207C98A0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considerations: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97EAA1-68C8-5A58-C38A-3F0B822F53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You may want to </a:t>
            </a:r>
            <a:r>
              <a:rPr lang="en-US" sz="24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set up a way to decide cutoffs based on: </a:t>
            </a:r>
          </a:p>
          <a:p>
            <a:pPr lvl="1"/>
            <a:r>
              <a:rPr lang="en-US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Previous methods</a:t>
            </a:r>
          </a:p>
          <a:p>
            <a:pPr lvl="1"/>
            <a:r>
              <a:rPr lang="en-US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Sample and/or control </a:t>
            </a:r>
            <a:r>
              <a:rPr lang="en-US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distributions</a:t>
            </a:r>
          </a:p>
          <a:p>
            <a:pPr lvl="1"/>
            <a:r>
              <a:rPr lang="en-US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Information about controls</a:t>
            </a:r>
          </a:p>
          <a:p>
            <a:pPr lvl="1"/>
            <a:r>
              <a:rPr lang="en-US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W</a:t>
            </a:r>
            <a:r>
              <a:rPr lang="en-US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hether to prioritize minimizing false negatives vs false positives</a:t>
            </a:r>
            <a:endParaRPr lang="en-US" dirty="0"/>
          </a:p>
          <a:p>
            <a:pPr lvl="1"/>
            <a:r>
              <a:rPr lang="en-US" dirty="0"/>
              <a:t>How you want to interpret seropositivity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016207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D2AC92-854D-90F5-48CC-EA351E0B15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4DCA3A-F156-892B-8DDD-8E1BE12C8A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Classifying controls in serological 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C40759-2E5B-D566-2CF0-1E952EA5D3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15000"/>
              </a:lnSpc>
              <a:buNone/>
            </a:pPr>
            <a:r>
              <a:rPr lang="en-US" sz="2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We can define all controls into the </a:t>
            </a:r>
            <a:r>
              <a:rPr lang="en-US" sz="24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following categories: </a:t>
            </a:r>
          </a:p>
          <a:p>
            <a:pPr>
              <a:lnSpc>
                <a:spcPct val="115000"/>
              </a:lnSpc>
            </a:pPr>
            <a:r>
              <a:rPr lang="en-US" sz="24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True positives (TP): </a:t>
            </a:r>
            <a:r>
              <a:rPr lang="en-US" sz="2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Test positive, are positive</a:t>
            </a:r>
            <a:endParaRPr lang="en-US" sz="2400" b="1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2400" b="1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False positives (FP): </a:t>
            </a:r>
            <a:r>
              <a:rPr lang="en-US" sz="24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Test positive, are negative</a:t>
            </a:r>
            <a:endParaRPr lang="en-US" sz="2400" b="1" kern="100" dirty="0"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24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True negatives (TN): </a:t>
            </a:r>
            <a:r>
              <a:rPr lang="en-US" sz="2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Test negative, are negative</a:t>
            </a:r>
            <a:endParaRPr lang="en-US" sz="2400" b="1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2400" b="1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False negatives (FN): </a:t>
            </a:r>
            <a:r>
              <a:rPr lang="en-US" sz="24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Test negative, are positive</a:t>
            </a:r>
          </a:p>
          <a:p>
            <a:pPr marL="0" indent="0">
              <a:lnSpc>
                <a:spcPct val="115000"/>
              </a:lnSpc>
              <a:buNone/>
            </a:pPr>
            <a:r>
              <a:rPr lang="en-US" sz="24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We need to have positive and negative controls to know which controls are </a:t>
            </a:r>
            <a:r>
              <a:rPr lang="en-US" sz="2400" b="1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actually positive and actually negative</a:t>
            </a:r>
            <a:endParaRPr lang="en-US" sz="2400" b="1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endParaRPr lang="en-US" sz="2400" b="1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4648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66F2D0-AD2B-AFC8-8DF1-D87539AFCC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Applying cutoffs to ZIKA antigen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B1027E-4279-35A3-781C-3335E45B1420}"/>
              </a:ext>
            </a:extLst>
          </p:cNvPr>
          <p:cNvSpPr txBox="1"/>
          <p:nvPr/>
        </p:nvSpPr>
        <p:spPr>
          <a:xfrm>
            <a:off x="9460537" y="2247838"/>
            <a:ext cx="2048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True negatives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ECE6102-EFE1-92E5-00AE-49F98465A767}"/>
              </a:ext>
            </a:extLst>
          </p:cNvPr>
          <p:cNvSpPr txBox="1"/>
          <p:nvPr/>
        </p:nvSpPr>
        <p:spPr>
          <a:xfrm>
            <a:off x="9424138" y="3202425"/>
            <a:ext cx="2048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False positives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48C7C2-9BD3-F2D8-20F5-78E7A77A94C5}"/>
              </a:ext>
            </a:extLst>
          </p:cNvPr>
          <p:cNvSpPr txBox="1"/>
          <p:nvPr/>
        </p:nvSpPr>
        <p:spPr>
          <a:xfrm>
            <a:off x="9460537" y="5138459"/>
            <a:ext cx="2048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True positives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BA0B5E8-36B9-C5EA-046D-86C81D09FC87}"/>
              </a:ext>
            </a:extLst>
          </p:cNvPr>
          <p:cNvCxnSpPr>
            <a:cxnSpLocks/>
          </p:cNvCxnSpPr>
          <p:nvPr/>
        </p:nvCxnSpPr>
        <p:spPr>
          <a:xfrm flipH="1">
            <a:off x="8852638" y="2439630"/>
            <a:ext cx="571500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2AAC604-5E68-6E72-AB7D-6C845D78AD2B}"/>
              </a:ext>
            </a:extLst>
          </p:cNvPr>
          <p:cNvCxnSpPr>
            <a:cxnSpLocks/>
          </p:cNvCxnSpPr>
          <p:nvPr/>
        </p:nvCxnSpPr>
        <p:spPr>
          <a:xfrm flipH="1">
            <a:off x="8852638" y="3390830"/>
            <a:ext cx="571500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B2C0DC5-6845-598F-31D9-9EC411DECEBE}"/>
              </a:ext>
            </a:extLst>
          </p:cNvPr>
          <p:cNvCxnSpPr>
            <a:cxnSpLocks/>
          </p:cNvCxnSpPr>
          <p:nvPr/>
        </p:nvCxnSpPr>
        <p:spPr>
          <a:xfrm flipH="1">
            <a:off x="8889037" y="5259804"/>
            <a:ext cx="571500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91FC9F33-15D6-514D-BC51-F25D82EB04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1840" y="1690688"/>
            <a:ext cx="7772400" cy="414317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316CA9C-EED4-507C-F1F3-004C27DA1276}"/>
              </a:ext>
            </a:extLst>
          </p:cNvPr>
          <p:cNvSpPr txBox="1"/>
          <p:nvPr/>
        </p:nvSpPr>
        <p:spPr>
          <a:xfrm>
            <a:off x="9424138" y="4243013"/>
            <a:ext cx="2048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False negatives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5F46A0C-131C-85A0-9D38-6EC7A331F74E}"/>
              </a:ext>
            </a:extLst>
          </p:cNvPr>
          <p:cNvCxnSpPr>
            <a:cxnSpLocks/>
          </p:cNvCxnSpPr>
          <p:nvPr/>
        </p:nvCxnSpPr>
        <p:spPr>
          <a:xfrm flipH="1">
            <a:off x="8852638" y="4364358"/>
            <a:ext cx="571500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902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22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96B24"/>
      </a:accent1>
      <a:accent2>
        <a:srgbClr val="4EA72E"/>
      </a:accent2>
      <a:accent3>
        <a:srgbClr val="156082"/>
      </a:accent3>
      <a:accent4>
        <a:srgbClr val="0F9ED5"/>
      </a:accent4>
      <a:accent5>
        <a:srgbClr val="A02B93"/>
      </a:accent5>
      <a:accent6>
        <a:srgbClr val="E97132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97E0A228-C590-4D20-B05F-A6BF04A0544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41119</TotalTime>
  <Words>2545</Words>
  <Application>Microsoft Macintosh PowerPoint</Application>
  <PresentationFormat>Widescreen</PresentationFormat>
  <Paragraphs>349</Paragraphs>
  <Slides>44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4" baseType="lpstr">
      <vt:lpstr>Aptos</vt:lpstr>
      <vt:lpstr>Aptos Display</vt:lpstr>
      <vt:lpstr>Arial</vt:lpstr>
      <vt:lpstr>Cambria Math</vt:lpstr>
      <vt:lpstr>Courier New</vt:lpstr>
      <vt:lpstr>GillSansRegular</vt:lpstr>
      <vt:lpstr>Google Sans</vt:lpstr>
      <vt:lpstr>Symbol</vt:lpstr>
      <vt:lpstr>Wingdings</vt:lpstr>
      <vt:lpstr>Office Theme</vt:lpstr>
      <vt:lpstr>Lecture 4  Applying cutoffs for seropositivity</vt:lpstr>
      <vt:lpstr>Lecture outline: </vt:lpstr>
      <vt:lpstr>Cutoff methods</vt:lpstr>
      <vt:lpstr>Examples of choosing cutoff methods</vt:lpstr>
      <vt:lpstr>Examples of choosing cutoff methods</vt:lpstr>
      <vt:lpstr>Choosing cutoff methods: Example from Zambezia, Mozambique panel</vt:lpstr>
      <vt:lpstr>Other considerations: </vt:lpstr>
      <vt:lpstr>Classifying controls in serological testing</vt:lpstr>
      <vt:lpstr>Applying cutoffs to ZIKA antigen</vt:lpstr>
      <vt:lpstr>2X2 table for ZIKA </vt:lpstr>
      <vt:lpstr>False positives and false negatives: which are worse?</vt:lpstr>
      <vt:lpstr>False positives and false negatives: which are worse?</vt:lpstr>
      <vt:lpstr>False positives and false negatives</vt:lpstr>
      <vt:lpstr>Sensitivity and specificity</vt:lpstr>
      <vt:lpstr>Sensitivity and specificity</vt:lpstr>
      <vt:lpstr>Sensitivity of ZIKA, cutoff  = 500</vt:lpstr>
      <vt:lpstr>Specificity of ZIKA, cutoff  = 500</vt:lpstr>
      <vt:lpstr>Receiver Operating Characteristic (ROC) Curve</vt:lpstr>
      <vt:lpstr>ROC Curves</vt:lpstr>
      <vt:lpstr>ROC Curves</vt:lpstr>
      <vt:lpstr>Choosing a cutoff from ROC Curve</vt:lpstr>
      <vt:lpstr>Cutoffs from ROC curve – Youden’s Index</vt:lpstr>
      <vt:lpstr>Cutoffs from ROC curve – Youden’s Index</vt:lpstr>
      <vt:lpstr>Cutoffs from ROC curve</vt:lpstr>
      <vt:lpstr>ROC curve summary</vt:lpstr>
      <vt:lpstr>Unexposed controls</vt:lpstr>
      <vt:lpstr>Unexposed controls</vt:lpstr>
      <vt:lpstr>Unexposed controls</vt:lpstr>
      <vt:lpstr>Unexposed controls</vt:lpstr>
      <vt:lpstr>Distributions of controls</vt:lpstr>
      <vt:lpstr>Distribution of negative controls</vt:lpstr>
      <vt:lpstr>PowerPoint Presentation</vt:lpstr>
      <vt:lpstr>PowerPoint Presentation</vt:lpstr>
      <vt:lpstr>Specificity of ZIKA antigen</vt:lpstr>
      <vt:lpstr>Specificity of ZIKA antigen</vt:lpstr>
      <vt:lpstr>PowerPoint Presentation</vt:lpstr>
      <vt:lpstr>Mixture models</vt:lpstr>
      <vt:lpstr>Mixture models</vt:lpstr>
      <vt:lpstr>Mixture models</vt:lpstr>
      <vt:lpstr>Mixture models</vt:lpstr>
      <vt:lpstr>Mixture models</vt:lpstr>
      <vt:lpstr>Mixture models</vt:lpstr>
      <vt:lpstr>Mixture models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Sonia Tara Hegde</dc:creator>
  <cp:lastModifiedBy>Sarah Lapidus</cp:lastModifiedBy>
  <cp:revision>8</cp:revision>
  <dcterms:created xsi:type="dcterms:W3CDTF">2025-04-09T16:28:51Z</dcterms:created>
  <dcterms:modified xsi:type="dcterms:W3CDTF">2025-05-16T06:08:13Z</dcterms:modified>
</cp:coreProperties>
</file>